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96" r:id="rId21"/>
    <p:sldId id="297" r:id="rId22"/>
    <p:sldId id="298" r:id="rId23"/>
    <p:sldId id="299" r:id="rId24"/>
    <p:sldId id="286" r:id="rId25"/>
    <p:sldId id="288" r:id="rId26"/>
    <p:sldId id="287" r:id="rId27"/>
    <p:sldId id="275" r:id="rId28"/>
    <p:sldId id="276" r:id="rId29"/>
    <p:sldId id="277" r:id="rId30"/>
    <p:sldId id="278" r:id="rId31"/>
    <p:sldId id="290" r:id="rId32"/>
    <p:sldId id="279" r:id="rId33"/>
    <p:sldId id="280" r:id="rId34"/>
    <p:sldId id="302" r:id="rId35"/>
    <p:sldId id="300" r:id="rId36"/>
    <p:sldId id="304" r:id="rId37"/>
    <p:sldId id="306" r:id="rId38"/>
    <p:sldId id="291" r:id="rId39"/>
    <p:sldId id="303" r:id="rId40"/>
    <p:sldId id="292" r:id="rId41"/>
    <p:sldId id="307" r:id="rId42"/>
    <p:sldId id="281" r:id="rId43"/>
    <p:sldId id="282" r:id="rId44"/>
    <p:sldId id="283" r:id="rId45"/>
    <p:sldId id="308" r:id="rId46"/>
    <p:sldId id="316" r:id="rId47"/>
    <p:sldId id="317" r:id="rId48"/>
    <p:sldId id="318" r:id="rId49"/>
    <p:sldId id="315" r:id="rId50"/>
    <p:sldId id="320" r:id="rId51"/>
    <p:sldId id="285" r:id="rId52"/>
    <p:sldId id="323" r:id="rId53"/>
    <p:sldId id="324" r:id="rId54"/>
    <p:sldId id="322" r:id="rId55"/>
    <p:sldId id="326" r:id="rId56"/>
    <p:sldId id="327" r:id="rId57"/>
    <p:sldId id="328" r:id="rId58"/>
    <p:sldId id="329" r:id="rId59"/>
    <p:sldId id="294" r:id="rId60"/>
    <p:sldId id="310" r:id="rId61"/>
    <p:sldId id="312" r:id="rId62"/>
    <p:sldId id="313" r:id="rId63"/>
  </p:sldIdLst>
  <p:sldSz cx="10693400" cy="7562850"/>
  <p:notesSz cx="10693400" cy="756285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3.Asenkron Motorlar" id="{02C52056-65DA-49AE-80CB-156B1CD68B8D}">
          <p14:sldIdLst>
            <p14:sldId id="256"/>
          </p14:sldIdLst>
        </p14:section>
        <p14:section name="3.1 Giriş" id="{CCB83CCC-B853-49B4-957A-263A504AA855}">
          <p14:sldIdLst>
            <p14:sldId id="257"/>
            <p14:sldId id="258"/>
            <p14:sldId id="259"/>
          </p14:sldIdLst>
        </p14:section>
        <p14:section name="3.2 Asenkron Makinenin Yapısı" id="{A0FE709F-D675-45B4-ACB1-128DF4A859B6}">
          <p14:sldIdLst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</p14:sldIdLst>
        </p14:section>
        <p14:section name="3.3 Döner Manyetik Alan" id="{D078C67D-0A74-47DB-B357-9DF2588B74FA}">
          <p14:sldIdLst>
            <p14:sldId id="268"/>
            <p14:sldId id="269"/>
            <p14:sldId id="270"/>
            <p14:sldId id="271"/>
            <p14:sldId id="272"/>
            <p14:sldId id="273"/>
            <p14:sldId id="274"/>
          </p14:sldIdLst>
        </p14:section>
        <p14:section name="3.4 Çalışma Prensibi" id="{042E40FD-686A-41AE-982B-B0C71E2F81CA}">
          <p14:sldIdLst>
            <p14:sldId id="296"/>
            <p14:sldId id="297"/>
            <p14:sldId id="298"/>
            <p14:sldId id="299"/>
          </p14:sldIdLst>
        </p14:section>
        <p14:section name="Örnek 3.1" id="{64C73F29-AFEC-474B-8CDC-F48F1BE50523}">
          <p14:sldIdLst>
            <p14:sldId id="286"/>
            <p14:sldId id="288"/>
          </p14:sldIdLst>
        </p14:section>
        <p14:section name="Örnek 3.2" id="{6845C0FF-EB41-4F23-96F3-86E3F8AC02BD}">
          <p14:sldIdLst>
            <p14:sldId id="287"/>
          </p14:sldIdLst>
        </p14:section>
        <p14:section name="3.5 Asenkron Makine Eşdeğer Devresi" id="{A9F22E44-1D57-4019-AF9D-37EB42414EDF}">
          <p14:sldIdLst>
            <p14:sldId id="275"/>
            <p14:sldId id="276"/>
            <p14:sldId id="277"/>
            <p14:sldId id="278"/>
            <p14:sldId id="290"/>
          </p14:sldIdLst>
        </p14:section>
        <p14:section name="3.6 Asenkron Makinede Güç ve Güç Kayıpları" id="{3E3ED998-E187-4F47-A221-2972D47A1A3D}">
          <p14:sldIdLst>
            <p14:sldId id="279"/>
            <p14:sldId id="280"/>
            <p14:sldId id="302"/>
            <p14:sldId id="300"/>
          </p14:sldIdLst>
        </p14:section>
        <p14:section name="3.7 Asenkron Makinanın Hat ve Faz Değerleri Arasındaki İlişki" id="{26CA855D-2B92-4445-82EA-E2D08FA35F00}">
          <p14:sldIdLst>
            <p14:sldId id="304"/>
            <p14:sldId id="306"/>
          </p14:sldIdLst>
        </p14:section>
        <p14:section name="Örnek 3.3" id="{DA26624D-416D-4052-B424-9D083A25DC4A}">
          <p14:sldIdLst>
            <p14:sldId id="291"/>
            <p14:sldId id="303"/>
          </p14:sldIdLst>
        </p14:section>
        <p14:section name="3.8 Asenkron Motorda İndüklenen Moment" id="{10CEFDBA-23A8-42BD-AA3D-6A546105167E}">
          <p14:sldIdLst>
            <p14:sldId id="292"/>
            <p14:sldId id="307"/>
          </p14:sldIdLst>
        </p14:section>
        <p14:section name="3.9 Asenkron Motorun Moment-Hız Karakteristiği" id="{012C0E43-1180-44F3-B56A-CFD109376629}">
          <p14:sldIdLst>
            <p14:sldId id="281"/>
            <p14:sldId id="282"/>
            <p14:sldId id="283"/>
            <p14:sldId id="308"/>
            <p14:sldId id="316"/>
            <p14:sldId id="317"/>
            <p14:sldId id="318"/>
            <p14:sldId id="315"/>
            <p14:sldId id="320"/>
          </p14:sldIdLst>
        </p14:section>
        <p14:section name="3.10 Maksimum Güç Teoremi" id="{C4DB987D-9CA3-4BD6-8083-287BAE01ACB4}">
          <p14:sldIdLst>
            <p14:sldId id="285"/>
            <p14:sldId id="323"/>
            <p14:sldId id="324"/>
            <p14:sldId id="322"/>
            <p14:sldId id="326"/>
            <p14:sldId id="327"/>
            <p14:sldId id="328"/>
            <p14:sldId id="329"/>
          </p14:sldIdLst>
        </p14:section>
        <p14:section name="Örnek 3.4" id="{D90D263B-4F5E-49CE-A08E-6B0B6EF5007A}">
          <p14:sldIdLst>
            <p14:sldId id="294"/>
          </p14:sldIdLst>
        </p14:section>
        <p14:section name="3.11 Yıldız-Üçgen Bağlantıları" id="{34041A51-0497-4DB2-AE81-7DF2DDE61324}">
          <p14:sldIdLst>
            <p14:sldId id="310"/>
            <p14:sldId id="312"/>
            <p14:sldId id="3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00" autoAdjust="0"/>
    <p:restoredTop sz="94660"/>
  </p:normalViewPr>
  <p:slideViewPr>
    <p:cSldViewPr>
      <p:cViewPr varScale="1">
        <p:scale>
          <a:sx n="74" d="100"/>
          <a:sy n="74" d="100"/>
        </p:scale>
        <p:origin x="1219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633FFA-AB84-41CA-A9E4-6CCCDD4F986F}" type="datetimeFigureOut">
              <a:rPr lang="tr-TR" smtClean="0"/>
              <a:t>3.07.2021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7183438"/>
            <a:ext cx="4633913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6057900" y="7183438"/>
            <a:ext cx="4632325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7657C-1E34-4341-9EEC-874FE755493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16573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04799" y="0"/>
            <a:ext cx="10081260" cy="7560945"/>
          </a:xfrm>
          <a:custGeom>
            <a:avLst/>
            <a:gdLst/>
            <a:ahLst/>
            <a:cxnLst/>
            <a:rect l="l" t="t" r="r" b="b"/>
            <a:pathLst>
              <a:path w="10081260" h="7560945">
                <a:moveTo>
                  <a:pt x="10081259" y="0"/>
                </a:moveTo>
                <a:lnTo>
                  <a:pt x="0" y="0"/>
                </a:lnTo>
                <a:lnTo>
                  <a:pt x="0" y="7560563"/>
                </a:lnTo>
                <a:lnTo>
                  <a:pt x="10081259" y="7560563"/>
                </a:lnTo>
                <a:lnTo>
                  <a:pt x="10081259" y="0"/>
                </a:lnTo>
                <a:close/>
              </a:path>
            </a:pathLst>
          </a:custGeom>
          <a:solidFill>
            <a:srgbClr val="EBE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639662" y="1802844"/>
            <a:ext cx="5414075" cy="1503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1" i="0">
                <a:solidFill>
                  <a:srgbClr val="CC33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50" b="1" i="0">
                <a:solidFill>
                  <a:srgbClr val="CC33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50" b="1" i="0">
                <a:solidFill>
                  <a:srgbClr val="CC33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50" b="1" i="0">
                <a:solidFill>
                  <a:srgbClr val="CC33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04799" y="0"/>
            <a:ext cx="10081260" cy="7560945"/>
          </a:xfrm>
          <a:custGeom>
            <a:avLst/>
            <a:gdLst/>
            <a:ahLst/>
            <a:cxnLst/>
            <a:rect l="l" t="t" r="r" b="b"/>
            <a:pathLst>
              <a:path w="10081260" h="7560945">
                <a:moveTo>
                  <a:pt x="10081259" y="0"/>
                </a:moveTo>
                <a:lnTo>
                  <a:pt x="0" y="0"/>
                </a:lnTo>
                <a:lnTo>
                  <a:pt x="0" y="7560563"/>
                </a:lnTo>
                <a:lnTo>
                  <a:pt x="10081259" y="7560563"/>
                </a:lnTo>
                <a:lnTo>
                  <a:pt x="10081259" y="0"/>
                </a:lnTo>
                <a:close/>
              </a:path>
            </a:pathLst>
          </a:custGeom>
          <a:solidFill>
            <a:srgbClr val="EBE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73951" y="169163"/>
            <a:ext cx="7726680" cy="5963920"/>
          </a:xfrm>
          <a:custGeom>
            <a:avLst/>
            <a:gdLst/>
            <a:ahLst/>
            <a:cxnLst/>
            <a:rect l="l" t="t" r="r" b="b"/>
            <a:pathLst>
              <a:path w="7726680" h="5963920">
                <a:moveTo>
                  <a:pt x="82296" y="83820"/>
                </a:moveTo>
                <a:lnTo>
                  <a:pt x="0" y="83820"/>
                </a:lnTo>
                <a:lnTo>
                  <a:pt x="0" y="5963412"/>
                </a:lnTo>
                <a:lnTo>
                  <a:pt x="82296" y="5963412"/>
                </a:lnTo>
                <a:lnTo>
                  <a:pt x="82296" y="83820"/>
                </a:lnTo>
                <a:close/>
              </a:path>
              <a:path w="7726680" h="5963920">
                <a:moveTo>
                  <a:pt x="7726680" y="0"/>
                </a:moveTo>
                <a:lnTo>
                  <a:pt x="0" y="0"/>
                </a:lnTo>
                <a:lnTo>
                  <a:pt x="0" y="82296"/>
                </a:lnTo>
                <a:lnTo>
                  <a:pt x="7726680" y="82296"/>
                </a:lnTo>
                <a:lnTo>
                  <a:pt x="7726680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13450" y="446969"/>
            <a:ext cx="4066498" cy="4298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50" b="1" i="0">
                <a:solidFill>
                  <a:srgbClr val="CC33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65077" y="1644667"/>
            <a:ext cx="8813800" cy="45427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129943" y="7022180"/>
            <a:ext cx="262889" cy="2146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5430" marR="5080" indent="1285875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3. Bölüm: </a:t>
            </a:r>
            <a:r>
              <a:rPr dirty="0"/>
              <a:t> </a:t>
            </a:r>
            <a:r>
              <a:rPr spc="-15" dirty="0"/>
              <a:t>Asenkron</a:t>
            </a:r>
            <a:r>
              <a:rPr spc="-60" dirty="0"/>
              <a:t> </a:t>
            </a:r>
            <a:r>
              <a:rPr spc="-5" dirty="0"/>
              <a:t>Motorlar</a:t>
            </a:r>
          </a:p>
        </p:txBody>
      </p:sp>
      <p:sp>
        <p:nvSpPr>
          <p:cNvPr id="3" name="object 3"/>
          <p:cNvSpPr/>
          <p:nvPr/>
        </p:nvSpPr>
        <p:spPr>
          <a:xfrm>
            <a:off x="473951" y="169163"/>
            <a:ext cx="7726680" cy="5963920"/>
          </a:xfrm>
          <a:custGeom>
            <a:avLst/>
            <a:gdLst/>
            <a:ahLst/>
            <a:cxnLst/>
            <a:rect l="l" t="t" r="r" b="b"/>
            <a:pathLst>
              <a:path w="7726680" h="5963920">
                <a:moveTo>
                  <a:pt x="82296" y="83820"/>
                </a:moveTo>
                <a:lnTo>
                  <a:pt x="0" y="83820"/>
                </a:lnTo>
                <a:lnTo>
                  <a:pt x="0" y="5963412"/>
                </a:lnTo>
                <a:lnTo>
                  <a:pt x="82296" y="5963412"/>
                </a:lnTo>
                <a:lnTo>
                  <a:pt x="82296" y="83820"/>
                </a:lnTo>
                <a:close/>
              </a:path>
              <a:path w="7726680" h="5963920">
                <a:moveTo>
                  <a:pt x="7726680" y="0"/>
                </a:moveTo>
                <a:lnTo>
                  <a:pt x="0" y="0"/>
                </a:lnTo>
                <a:lnTo>
                  <a:pt x="0" y="82296"/>
                </a:lnTo>
                <a:lnTo>
                  <a:pt x="7726680" y="82296"/>
                </a:lnTo>
                <a:lnTo>
                  <a:pt x="7726680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4799" y="0"/>
            <a:ext cx="10079990" cy="7559040"/>
          </a:xfrm>
          <a:custGeom>
            <a:avLst/>
            <a:gdLst/>
            <a:ahLst/>
            <a:cxnLst/>
            <a:rect l="l" t="t" r="r" b="b"/>
            <a:pathLst>
              <a:path w="10079990" h="7559040">
                <a:moveTo>
                  <a:pt x="0" y="7559039"/>
                </a:moveTo>
                <a:lnTo>
                  <a:pt x="10079735" y="7559039"/>
                </a:lnTo>
                <a:lnTo>
                  <a:pt x="10079735" y="0"/>
                </a:lnTo>
                <a:lnTo>
                  <a:pt x="0" y="0"/>
                </a:lnTo>
                <a:lnTo>
                  <a:pt x="0" y="755903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97049" y="6327950"/>
            <a:ext cx="7004684" cy="429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50" spc="-10" dirty="0">
                <a:latin typeface="Times New Roman"/>
                <a:cs typeface="Times New Roman"/>
              </a:rPr>
              <a:t>Sargılı</a:t>
            </a:r>
            <a:r>
              <a:rPr sz="2650" spc="-30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rotorlu</a:t>
            </a:r>
            <a:r>
              <a:rPr sz="2650" spc="-25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(bilezikli)</a:t>
            </a:r>
            <a:r>
              <a:rPr sz="2650" spc="-40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asenkron</a:t>
            </a:r>
            <a:r>
              <a:rPr sz="2650" spc="-35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makinenin</a:t>
            </a:r>
            <a:r>
              <a:rPr sz="2650" spc="-35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yapısı</a:t>
            </a:r>
            <a:endParaRPr sz="26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98703" y="0"/>
            <a:ext cx="10092055" cy="7571740"/>
            <a:chOff x="298703" y="0"/>
            <a:chExt cx="10092055" cy="75717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327" y="917448"/>
              <a:ext cx="9668255" cy="555497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04799" y="0"/>
              <a:ext cx="10079990" cy="7559040"/>
            </a:xfrm>
            <a:custGeom>
              <a:avLst/>
              <a:gdLst/>
              <a:ahLst/>
              <a:cxnLst/>
              <a:rect l="l" t="t" r="r" b="b"/>
              <a:pathLst>
                <a:path w="10079990" h="7559040">
                  <a:moveTo>
                    <a:pt x="0" y="7559039"/>
                  </a:moveTo>
                  <a:lnTo>
                    <a:pt x="10079735" y="7559039"/>
                  </a:lnTo>
                  <a:lnTo>
                    <a:pt x="10079735" y="0"/>
                  </a:lnTo>
                  <a:lnTo>
                    <a:pt x="0" y="0"/>
                  </a:lnTo>
                  <a:lnTo>
                    <a:pt x="0" y="755903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65077" y="5070788"/>
            <a:ext cx="8735060" cy="1706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buSzPct val="95454"/>
              <a:buFont typeface="Wingdings"/>
              <a:buChar char=""/>
              <a:tabLst>
                <a:tab pos="236220" algn="l"/>
              </a:tabLst>
            </a:pPr>
            <a:r>
              <a:rPr sz="2200" dirty="0">
                <a:latin typeface="Times New Roman"/>
                <a:cs typeface="Times New Roman"/>
              </a:rPr>
              <a:t>Rotorda,</a:t>
            </a:r>
            <a:r>
              <a:rPr sz="2200" spc="26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statora</a:t>
            </a:r>
            <a:r>
              <a:rPr sz="2200" spc="27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benzer</a:t>
            </a:r>
            <a:r>
              <a:rPr sz="2200" spc="27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sargılar</a:t>
            </a:r>
            <a:r>
              <a:rPr sz="2200" spc="275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Times New Roman"/>
                <a:cs typeface="Times New Roman"/>
              </a:rPr>
              <a:t>vardır.</a:t>
            </a:r>
            <a:r>
              <a:rPr sz="2200" spc="2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Rotor</a:t>
            </a:r>
            <a:r>
              <a:rPr sz="2200" spc="27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sargılarının</a:t>
            </a:r>
            <a:r>
              <a:rPr sz="2200" spc="27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uçları</a:t>
            </a:r>
            <a:r>
              <a:rPr sz="2200" spc="27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rotor</a:t>
            </a:r>
            <a:r>
              <a:rPr sz="2200" spc="26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mili </a:t>
            </a:r>
            <a:r>
              <a:rPr sz="2200" spc="-5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üzerindeki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bileziklere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Times New Roman"/>
                <a:cs typeface="Times New Roman"/>
              </a:rPr>
              <a:t>bağlanır.</a:t>
            </a:r>
            <a:endParaRPr sz="2200" dirty="0">
              <a:latin typeface="Times New Roman"/>
              <a:cs typeface="Times New Roman"/>
            </a:endParaRPr>
          </a:p>
          <a:p>
            <a:pPr marL="235585" indent="-223520">
              <a:lnSpc>
                <a:spcPct val="100000"/>
              </a:lnSpc>
              <a:spcBef>
                <a:spcPts val="15"/>
              </a:spcBef>
              <a:buSzPct val="95454"/>
              <a:buFont typeface="Wingdings"/>
              <a:buChar char=""/>
              <a:tabLst>
                <a:tab pos="236220" algn="l"/>
              </a:tabLst>
            </a:pPr>
            <a:r>
              <a:rPr sz="2200" dirty="0">
                <a:latin typeface="Times New Roman"/>
                <a:cs typeface="Times New Roman"/>
              </a:rPr>
              <a:t>Karbon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fırçalar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stator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gövdesi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üzerine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sabitlenir</a:t>
            </a:r>
          </a:p>
          <a:p>
            <a:pPr marL="235585" indent="-223520">
              <a:lnSpc>
                <a:spcPct val="100000"/>
              </a:lnSpc>
              <a:spcBef>
                <a:spcPts val="10"/>
              </a:spcBef>
              <a:buSzPct val="95454"/>
              <a:buFont typeface="Wingdings"/>
              <a:buChar char=""/>
              <a:tabLst>
                <a:tab pos="236220" algn="l"/>
              </a:tabLst>
            </a:pPr>
            <a:r>
              <a:rPr sz="2200" spc="-10" dirty="0">
                <a:latin typeface="Times New Roman"/>
                <a:cs typeface="Times New Roman"/>
              </a:rPr>
              <a:t>Fırçalar,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bileziklere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temas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ederek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rotor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sargılarının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uçlarının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dışarı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Times New Roman"/>
                <a:cs typeface="Times New Roman"/>
              </a:rPr>
              <a:t>çıkarır.</a:t>
            </a:r>
            <a:endParaRPr sz="2200" dirty="0">
              <a:latin typeface="Times New Roman"/>
              <a:cs typeface="Times New Roman"/>
            </a:endParaRPr>
          </a:p>
          <a:p>
            <a:pPr marL="235585" indent="-223520">
              <a:lnSpc>
                <a:spcPct val="100000"/>
              </a:lnSpc>
              <a:buSzPct val="95454"/>
              <a:buFont typeface="Wingdings"/>
              <a:buChar char=""/>
              <a:tabLst>
                <a:tab pos="236220" algn="l"/>
              </a:tabLst>
            </a:pPr>
            <a:r>
              <a:rPr sz="2200" dirty="0">
                <a:latin typeface="Times New Roman"/>
                <a:cs typeface="Times New Roman"/>
              </a:rPr>
              <a:t>Harici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dirençler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fırça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çıkışlarına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Times New Roman"/>
                <a:cs typeface="Times New Roman"/>
              </a:rPr>
              <a:t>bağlanır.</a:t>
            </a:r>
            <a:endParaRPr sz="2200" dirty="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98703" y="0"/>
            <a:ext cx="10092055" cy="7571740"/>
            <a:chOff x="298703" y="0"/>
            <a:chExt cx="10092055" cy="75717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48839" y="1005840"/>
              <a:ext cx="6623303" cy="388315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04799" y="0"/>
              <a:ext cx="10079990" cy="7559040"/>
            </a:xfrm>
            <a:custGeom>
              <a:avLst/>
              <a:gdLst/>
              <a:ahLst/>
              <a:cxnLst/>
              <a:rect l="l" t="t" r="r" b="b"/>
              <a:pathLst>
                <a:path w="10079990" h="7559040">
                  <a:moveTo>
                    <a:pt x="0" y="7559039"/>
                  </a:moveTo>
                  <a:lnTo>
                    <a:pt x="10079735" y="7559039"/>
                  </a:lnTo>
                  <a:lnTo>
                    <a:pt x="10079735" y="0"/>
                  </a:lnTo>
                  <a:lnTo>
                    <a:pt x="0" y="0"/>
                  </a:lnTo>
                  <a:lnTo>
                    <a:pt x="0" y="755903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97049" y="5994166"/>
            <a:ext cx="8734425" cy="6991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5"/>
              </a:spcBef>
            </a:pPr>
            <a:r>
              <a:rPr sz="2200" spc="-10" dirty="0">
                <a:latin typeface="Times New Roman"/>
                <a:cs typeface="Times New Roman"/>
              </a:rPr>
              <a:t>Sargılı</a:t>
            </a:r>
            <a:r>
              <a:rPr sz="2200" spc="8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rotorlu</a:t>
            </a:r>
            <a:r>
              <a:rPr sz="2200" spc="8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asenkron</a:t>
            </a:r>
            <a:r>
              <a:rPr sz="2200" spc="8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motorun</a:t>
            </a:r>
            <a:r>
              <a:rPr sz="2200" spc="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stator</a:t>
            </a:r>
            <a:r>
              <a:rPr sz="2200" spc="6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ve</a:t>
            </a:r>
            <a:r>
              <a:rPr sz="2200" spc="8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rotor</a:t>
            </a:r>
            <a:r>
              <a:rPr sz="2200" spc="6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sargıları</a:t>
            </a:r>
            <a:r>
              <a:rPr sz="2200" spc="7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ile</a:t>
            </a:r>
            <a:r>
              <a:rPr sz="2200" spc="9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harici</a:t>
            </a:r>
            <a:r>
              <a:rPr sz="2200" spc="6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dirençlerin </a:t>
            </a:r>
            <a:r>
              <a:rPr sz="2200" spc="-5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bağlantısı</a:t>
            </a:r>
            <a:endParaRPr sz="22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98703" y="0"/>
            <a:ext cx="10092055" cy="7571740"/>
            <a:chOff x="298703" y="0"/>
            <a:chExt cx="10092055" cy="75717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9951" y="1171956"/>
              <a:ext cx="8621267" cy="471373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04799" y="0"/>
              <a:ext cx="10079990" cy="7559040"/>
            </a:xfrm>
            <a:custGeom>
              <a:avLst/>
              <a:gdLst/>
              <a:ahLst/>
              <a:cxnLst/>
              <a:rect l="l" t="t" r="r" b="b"/>
              <a:pathLst>
                <a:path w="10079990" h="7559040">
                  <a:moveTo>
                    <a:pt x="0" y="7559039"/>
                  </a:moveTo>
                  <a:lnTo>
                    <a:pt x="10079735" y="7559039"/>
                  </a:lnTo>
                  <a:lnTo>
                    <a:pt x="10079735" y="0"/>
                  </a:lnTo>
                  <a:lnTo>
                    <a:pt x="0" y="0"/>
                  </a:lnTo>
                  <a:lnTo>
                    <a:pt x="0" y="755903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7000" y="261652"/>
            <a:ext cx="8735695" cy="6551922"/>
          </a:xfrm>
          <a:prstGeom prst="rect">
            <a:avLst/>
          </a:prstGeom>
        </p:spPr>
        <p:txBody>
          <a:bodyPr vert="horz" wrap="square" lIns="0" tIns="196850" rIns="0" bIns="0" rtlCol="0">
            <a:spAutoFit/>
          </a:bodyPr>
          <a:lstStyle/>
          <a:p>
            <a:pPr marL="2766695" algn="just">
              <a:lnSpc>
                <a:spcPct val="100000"/>
              </a:lnSpc>
              <a:spcBef>
                <a:spcPts val="1550"/>
              </a:spcBef>
            </a:pPr>
            <a:r>
              <a:rPr sz="2650" b="1" spc="5" dirty="0">
                <a:solidFill>
                  <a:srgbClr val="CC3300"/>
                </a:solidFill>
                <a:latin typeface="Times New Roman"/>
                <a:cs typeface="Times New Roman"/>
              </a:rPr>
              <a:t>3</a:t>
            </a:r>
            <a:r>
              <a:rPr sz="2650" b="1" spc="-5" dirty="0">
                <a:solidFill>
                  <a:srgbClr val="CC3300"/>
                </a:solidFill>
                <a:latin typeface="Times New Roman"/>
                <a:cs typeface="Times New Roman"/>
              </a:rPr>
              <a:t>.</a:t>
            </a:r>
            <a:r>
              <a:rPr sz="2650" b="1" spc="5" dirty="0">
                <a:solidFill>
                  <a:srgbClr val="CC3300"/>
                </a:solidFill>
                <a:latin typeface="Times New Roman"/>
                <a:cs typeface="Times New Roman"/>
              </a:rPr>
              <a:t>3</a:t>
            </a:r>
            <a:r>
              <a:rPr sz="2650" b="1" spc="-20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650" b="1" dirty="0">
                <a:solidFill>
                  <a:srgbClr val="CC3300"/>
                </a:solidFill>
                <a:latin typeface="Times New Roman"/>
                <a:cs typeface="Times New Roman"/>
              </a:rPr>
              <a:t>D</a:t>
            </a:r>
            <a:r>
              <a:rPr sz="2650" b="1" spc="5" dirty="0">
                <a:solidFill>
                  <a:srgbClr val="CC3300"/>
                </a:solidFill>
                <a:latin typeface="Times New Roman"/>
                <a:cs typeface="Times New Roman"/>
              </a:rPr>
              <a:t>ö</a:t>
            </a:r>
            <a:r>
              <a:rPr sz="2650" b="1" spc="-5" dirty="0">
                <a:solidFill>
                  <a:srgbClr val="CC3300"/>
                </a:solidFill>
                <a:latin typeface="Times New Roman"/>
                <a:cs typeface="Times New Roman"/>
              </a:rPr>
              <a:t>ner</a:t>
            </a:r>
            <a:r>
              <a:rPr sz="2650" b="1" spc="-65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650" b="1" spc="-5" dirty="0">
                <a:solidFill>
                  <a:srgbClr val="CC3300"/>
                </a:solidFill>
                <a:latin typeface="Times New Roman"/>
                <a:cs typeface="Times New Roman"/>
              </a:rPr>
              <a:t>M</a:t>
            </a:r>
            <a:r>
              <a:rPr sz="2650" b="1" spc="5" dirty="0">
                <a:solidFill>
                  <a:srgbClr val="CC3300"/>
                </a:solidFill>
                <a:latin typeface="Times New Roman"/>
                <a:cs typeface="Times New Roman"/>
              </a:rPr>
              <a:t>a</a:t>
            </a:r>
            <a:r>
              <a:rPr sz="2650" b="1" dirty="0">
                <a:solidFill>
                  <a:srgbClr val="CC3300"/>
                </a:solidFill>
                <a:latin typeface="Times New Roman"/>
                <a:cs typeface="Times New Roman"/>
              </a:rPr>
              <a:t>n</a:t>
            </a:r>
            <a:r>
              <a:rPr sz="2650" b="1" spc="5" dirty="0">
                <a:solidFill>
                  <a:srgbClr val="CC3300"/>
                </a:solidFill>
                <a:latin typeface="Times New Roman"/>
                <a:cs typeface="Times New Roman"/>
              </a:rPr>
              <a:t>y</a:t>
            </a:r>
            <a:r>
              <a:rPr sz="2650" b="1" spc="-5" dirty="0">
                <a:solidFill>
                  <a:srgbClr val="CC3300"/>
                </a:solidFill>
                <a:latin typeface="Times New Roman"/>
                <a:cs typeface="Times New Roman"/>
              </a:rPr>
              <a:t>et</a:t>
            </a:r>
            <a:r>
              <a:rPr sz="2650" b="1" spc="-10" dirty="0">
                <a:solidFill>
                  <a:srgbClr val="CC3300"/>
                </a:solidFill>
                <a:latin typeface="Times New Roman"/>
                <a:cs typeface="Times New Roman"/>
              </a:rPr>
              <a:t>i</a:t>
            </a:r>
            <a:r>
              <a:rPr sz="2650" b="1" dirty="0">
                <a:solidFill>
                  <a:srgbClr val="CC3300"/>
                </a:solidFill>
                <a:latin typeface="Times New Roman"/>
                <a:cs typeface="Times New Roman"/>
              </a:rPr>
              <a:t>k</a:t>
            </a:r>
            <a:r>
              <a:rPr sz="2650" b="1" spc="-180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650" b="1" dirty="0">
                <a:solidFill>
                  <a:srgbClr val="CC3300"/>
                </a:solidFill>
                <a:latin typeface="Times New Roman"/>
                <a:cs typeface="Times New Roman"/>
              </a:rPr>
              <a:t>A</a:t>
            </a:r>
            <a:r>
              <a:rPr sz="2650" b="1" spc="-10" dirty="0">
                <a:solidFill>
                  <a:srgbClr val="CC3300"/>
                </a:solidFill>
                <a:latin typeface="Times New Roman"/>
                <a:cs typeface="Times New Roman"/>
              </a:rPr>
              <a:t>l</a:t>
            </a:r>
            <a:r>
              <a:rPr sz="2650" b="1" spc="5" dirty="0">
                <a:solidFill>
                  <a:srgbClr val="CC3300"/>
                </a:solidFill>
                <a:latin typeface="Times New Roman"/>
                <a:cs typeface="Times New Roman"/>
              </a:rPr>
              <a:t>a</a:t>
            </a:r>
            <a:r>
              <a:rPr sz="2650" b="1" dirty="0">
                <a:solidFill>
                  <a:srgbClr val="CC3300"/>
                </a:solidFill>
                <a:latin typeface="Times New Roman"/>
                <a:cs typeface="Times New Roman"/>
              </a:rPr>
              <a:t>n</a:t>
            </a:r>
            <a:endParaRPr sz="265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  <a:spcBef>
                <a:spcPts val="1450"/>
              </a:spcBef>
              <a:buSzPct val="96226"/>
              <a:buFont typeface="Wingdings"/>
              <a:buChar char=""/>
              <a:tabLst>
                <a:tab pos="281305" algn="l"/>
              </a:tabLst>
            </a:pPr>
            <a:r>
              <a:rPr sz="2650" spc="-5" dirty="0">
                <a:latin typeface="Times New Roman"/>
                <a:cs typeface="Times New Roman"/>
              </a:rPr>
              <a:t>Üç-faz </a:t>
            </a:r>
            <a:r>
              <a:rPr sz="2650" spc="-10" dirty="0">
                <a:latin typeface="Times New Roman"/>
                <a:cs typeface="Times New Roman"/>
              </a:rPr>
              <a:t>sargıları, </a:t>
            </a:r>
            <a:r>
              <a:rPr sz="2650" spc="-5" dirty="0">
                <a:latin typeface="Times New Roman"/>
                <a:cs typeface="Times New Roman"/>
              </a:rPr>
              <a:t>her birisi </a:t>
            </a:r>
            <a:r>
              <a:rPr sz="2650" spc="-10" dirty="0">
                <a:latin typeface="Times New Roman"/>
                <a:cs typeface="Times New Roman"/>
              </a:rPr>
              <a:t>için </a:t>
            </a:r>
            <a:r>
              <a:rPr sz="2650" spc="-5" dirty="0">
                <a:latin typeface="Times New Roman"/>
                <a:cs typeface="Times New Roman"/>
              </a:rPr>
              <a:t>ayrı ayrı </a:t>
            </a:r>
            <a:r>
              <a:rPr sz="2650" spc="-10" dirty="0">
                <a:latin typeface="Times New Roman"/>
                <a:cs typeface="Times New Roman"/>
              </a:rPr>
              <a:t>olmak </a:t>
            </a:r>
            <a:r>
              <a:rPr sz="2650" spc="-5" dirty="0">
                <a:latin typeface="Times New Roman"/>
                <a:cs typeface="Times New Roman"/>
              </a:rPr>
              <a:t>üzere üç-faz 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gerilim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ile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20" dirty="0">
                <a:latin typeface="Times New Roman"/>
                <a:cs typeface="Times New Roman"/>
              </a:rPr>
              <a:t>beslenir.</a:t>
            </a:r>
            <a:r>
              <a:rPr sz="2650" spc="-15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Dolayısıyla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sargılardan</a:t>
            </a:r>
            <a:r>
              <a:rPr sz="2650" spc="-5" dirty="0">
                <a:latin typeface="Times New Roman"/>
                <a:cs typeface="Times New Roman"/>
              </a:rPr>
              <a:t> üç-faz</a:t>
            </a:r>
            <a:r>
              <a:rPr sz="2650" spc="650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akımları </a:t>
            </a:r>
            <a:r>
              <a:rPr sz="2650" spc="-5" dirty="0">
                <a:latin typeface="Times New Roman"/>
                <a:cs typeface="Times New Roman"/>
              </a:rPr>
              <a:t> </a:t>
            </a:r>
            <a:r>
              <a:rPr sz="2650" spc="-25" dirty="0">
                <a:latin typeface="Times New Roman"/>
                <a:cs typeface="Times New Roman"/>
              </a:rPr>
              <a:t>geçer.</a:t>
            </a:r>
            <a:endParaRPr sz="26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"/>
            </a:pPr>
            <a:endParaRPr sz="275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  <a:buSzPct val="96226"/>
              <a:buFont typeface="Wingdings"/>
              <a:buChar char=""/>
              <a:tabLst>
                <a:tab pos="281305" algn="l"/>
              </a:tabLst>
            </a:pPr>
            <a:r>
              <a:rPr sz="2650" u="sng" spc="-5" dirty="0">
                <a:latin typeface="Times New Roman"/>
                <a:cs typeface="Times New Roman"/>
              </a:rPr>
              <a:t>Stator </a:t>
            </a:r>
            <a:r>
              <a:rPr sz="2650" u="sng" spc="-10" dirty="0">
                <a:latin typeface="Times New Roman"/>
                <a:cs typeface="Times New Roman"/>
              </a:rPr>
              <a:t>akımları, </a:t>
            </a:r>
            <a:r>
              <a:rPr sz="2650" u="sng" spc="-5" dirty="0">
                <a:latin typeface="Times New Roman"/>
                <a:cs typeface="Times New Roman"/>
              </a:rPr>
              <a:t>2-kutuplu </a:t>
            </a:r>
            <a:r>
              <a:rPr sz="2650" u="sng" dirty="0">
                <a:latin typeface="Times New Roman"/>
                <a:cs typeface="Times New Roman"/>
              </a:rPr>
              <a:t>bir </a:t>
            </a:r>
            <a:r>
              <a:rPr sz="2650" u="sng" spc="-5" dirty="0">
                <a:latin typeface="Times New Roman"/>
                <a:cs typeface="Times New Roman"/>
              </a:rPr>
              <a:t>makinede, </a:t>
            </a:r>
            <a:r>
              <a:rPr sz="2650" u="sng" spc="-10" dirty="0">
                <a:latin typeface="Times New Roman"/>
                <a:cs typeface="Times New Roman"/>
              </a:rPr>
              <a:t>birbirlerinden </a:t>
            </a:r>
            <a:r>
              <a:rPr sz="2650" u="sng" spc="-5" dirty="0">
                <a:latin typeface="Times New Roman"/>
                <a:cs typeface="Times New Roman"/>
              </a:rPr>
              <a:t>120º </a:t>
            </a:r>
            <a:r>
              <a:rPr sz="2650" u="sng" dirty="0">
                <a:latin typeface="Times New Roman"/>
                <a:cs typeface="Times New Roman"/>
              </a:rPr>
              <a:t> </a:t>
            </a:r>
            <a:r>
              <a:rPr sz="2650" u="sng" spc="-5" dirty="0">
                <a:latin typeface="Times New Roman"/>
                <a:cs typeface="Times New Roman"/>
              </a:rPr>
              <a:t>elektriksel açı farkı </a:t>
            </a:r>
            <a:r>
              <a:rPr sz="2650" u="sng" spc="-10" dirty="0">
                <a:latin typeface="Times New Roman"/>
                <a:cs typeface="Times New Roman"/>
              </a:rPr>
              <a:t>ile </a:t>
            </a:r>
            <a:r>
              <a:rPr sz="2650" u="sng" spc="-30" dirty="0">
                <a:latin typeface="Times New Roman"/>
                <a:cs typeface="Times New Roman"/>
              </a:rPr>
              <a:t>geçer. </a:t>
            </a:r>
            <a:r>
              <a:rPr sz="2650" spc="-5" dirty="0">
                <a:latin typeface="Times New Roman"/>
                <a:cs typeface="Times New Roman"/>
              </a:rPr>
              <a:t>Her </a:t>
            </a:r>
            <a:r>
              <a:rPr sz="2650" dirty="0">
                <a:latin typeface="Times New Roman"/>
                <a:cs typeface="Times New Roman"/>
              </a:rPr>
              <a:t>bir </a:t>
            </a:r>
            <a:r>
              <a:rPr sz="2650" spc="-10" dirty="0">
                <a:latin typeface="Times New Roman"/>
                <a:cs typeface="Times New Roman"/>
              </a:rPr>
              <a:t>stator sargısı akımı kendi </a:t>
            </a:r>
            <a:r>
              <a:rPr sz="2650" spc="-5" dirty="0">
                <a:latin typeface="Times New Roman"/>
                <a:cs typeface="Times New Roman"/>
              </a:rPr>
              <a:t> pulsating</a:t>
            </a:r>
            <a:r>
              <a:rPr sz="2650" spc="-30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(aynı</a:t>
            </a:r>
            <a:r>
              <a:rPr sz="2650" spc="-25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eksende</a:t>
            </a:r>
            <a:r>
              <a:rPr sz="2650" spc="-2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salınan)</a:t>
            </a:r>
            <a:r>
              <a:rPr sz="2650" spc="-30" dirty="0">
                <a:latin typeface="Times New Roman"/>
                <a:cs typeface="Times New Roman"/>
              </a:rPr>
              <a:t> </a:t>
            </a:r>
            <a:r>
              <a:rPr sz="2650" spc="-15" dirty="0">
                <a:latin typeface="Times New Roman"/>
                <a:cs typeface="Times New Roman"/>
              </a:rPr>
              <a:t>mmk</a:t>
            </a:r>
            <a:r>
              <a:rPr sz="2650" spc="10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dalgasını</a:t>
            </a:r>
            <a:r>
              <a:rPr sz="2650" spc="-25" dirty="0">
                <a:latin typeface="Times New Roman"/>
                <a:cs typeface="Times New Roman"/>
              </a:rPr>
              <a:t> üretir.</a:t>
            </a:r>
            <a:endParaRPr sz="26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"/>
            </a:pPr>
            <a:endParaRPr sz="275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  <a:buSzPct val="96226"/>
              <a:buFont typeface="Wingdings"/>
              <a:buChar char=""/>
              <a:tabLst>
                <a:tab pos="281305" algn="l"/>
              </a:tabLst>
            </a:pPr>
            <a:r>
              <a:rPr sz="2650" spc="-5" dirty="0">
                <a:latin typeface="Times New Roman"/>
                <a:cs typeface="Times New Roman"/>
              </a:rPr>
              <a:t>Üç-faz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akımları</a:t>
            </a:r>
            <a:r>
              <a:rPr sz="2650" spc="-5" dirty="0">
                <a:latin typeface="Times New Roman"/>
                <a:cs typeface="Times New Roman"/>
              </a:rPr>
              <a:t> birlikte,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motor</a:t>
            </a:r>
            <a:r>
              <a:rPr sz="2650" spc="-5" dirty="0">
                <a:latin typeface="Times New Roman"/>
                <a:cs typeface="Times New Roman"/>
              </a:rPr>
              <a:t> hava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aralığı</a:t>
            </a:r>
            <a:r>
              <a:rPr sz="2650" spc="-5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(stator</a:t>
            </a:r>
            <a:r>
              <a:rPr sz="2650" spc="-5" dirty="0">
                <a:latin typeface="Times New Roman"/>
                <a:cs typeface="Times New Roman"/>
              </a:rPr>
              <a:t> yüzeyi 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yörüngesi)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etrafında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hareket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eden</a:t>
            </a:r>
            <a:r>
              <a:rPr sz="2650" spc="-5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bir</a:t>
            </a:r>
            <a:r>
              <a:rPr sz="2650" spc="5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bileşke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15" dirty="0">
                <a:latin typeface="Times New Roman"/>
                <a:cs typeface="Times New Roman"/>
              </a:rPr>
              <a:t>mmk</a:t>
            </a:r>
            <a:r>
              <a:rPr sz="2650" spc="-10" dirty="0">
                <a:latin typeface="Times New Roman"/>
                <a:cs typeface="Times New Roman"/>
              </a:rPr>
              <a:t> </a:t>
            </a:r>
            <a:r>
              <a:rPr sz="2650" spc="-20" dirty="0">
                <a:latin typeface="Times New Roman"/>
                <a:cs typeface="Times New Roman"/>
              </a:rPr>
              <a:t>üretirler. </a:t>
            </a:r>
            <a:r>
              <a:rPr sz="2650" spc="-15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Bileşke</a:t>
            </a:r>
            <a:r>
              <a:rPr sz="2650" spc="-15" dirty="0">
                <a:latin typeface="Times New Roman"/>
                <a:cs typeface="Times New Roman"/>
              </a:rPr>
              <a:t> mmk</a:t>
            </a:r>
            <a:r>
              <a:rPr sz="2650" spc="5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sabit</a:t>
            </a:r>
            <a:r>
              <a:rPr sz="2650" spc="-15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bir</a:t>
            </a:r>
            <a:r>
              <a:rPr sz="2650" spc="-1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hıza</a:t>
            </a:r>
            <a:r>
              <a:rPr sz="2650" spc="-15" dirty="0">
                <a:latin typeface="Times New Roman"/>
                <a:cs typeface="Times New Roman"/>
              </a:rPr>
              <a:t> </a:t>
            </a:r>
            <a:r>
              <a:rPr sz="2650" spc="-20" dirty="0">
                <a:latin typeface="Times New Roman"/>
                <a:cs typeface="Times New Roman"/>
              </a:rPr>
              <a:t>sahiptir.</a:t>
            </a:r>
            <a:endParaRPr sz="26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"/>
            </a:pPr>
            <a:endParaRPr sz="2850" dirty="0">
              <a:latin typeface="Times New Roman"/>
              <a:cs typeface="Times New Roman"/>
            </a:endParaRPr>
          </a:p>
          <a:p>
            <a:pPr marL="12700" marR="6350" algn="just">
              <a:lnSpc>
                <a:spcPts val="3170"/>
              </a:lnSpc>
              <a:buSzPct val="96226"/>
              <a:buFont typeface="Wingdings"/>
              <a:buChar char=""/>
              <a:tabLst>
                <a:tab pos="281305" algn="l"/>
              </a:tabLst>
            </a:pPr>
            <a:r>
              <a:rPr sz="2650" spc="-5" dirty="0">
                <a:latin typeface="Times New Roman"/>
                <a:cs typeface="Times New Roman"/>
              </a:rPr>
              <a:t>Bileşke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mmk,</a:t>
            </a:r>
            <a:r>
              <a:rPr sz="2650" spc="-5" dirty="0">
                <a:latin typeface="Times New Roman"/>
                <a:cs typeface="Times New Roman"/>
              </a:rPr>
              <a:t> döner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manyetik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alan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olarak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adlandırılan</a:t>
            </a:r>
            <a:r>
              <a:rPr sz="2650" spc="-5" dirty="0">
                <a:latin typeface="Times New Roman"/>
                <a:cs typeface="Times New Roman"/>
              </a:rPr>
              <a:t> bir 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bileşke</a:t>
            </a:r>
            <a:r>
              <a:rPr sz="2650" spc="-25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manyetik</a:t>
            </a:r>
            <a:r>
              <a:rPr sz="2650" spc="-2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alan</a:t>
            </a:r>
            <a:r>
              <a:rPr sz="2650" spc="-10" dirty="0">
                <a:latin typeface="Times New Roman"/>
                <a:cs typeface="Times New Roman"/>
              </a:rPr>
              <a:t> </a:t>
            </a:r>
            <a:r>
              <a:rPr sz="2650" spc="-25" dirty="0">
                <a:latin typeface="Times New Roman"/>
                <a:cs typeface="Times New Roman"/>
              </a:rPr>
              <a:t>üretir.</a:t>
            </a:r>
            <a:endParaRPr sz="265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4799" y="0"/>
            <a:ext cx="10079990" cy="7559040"/>
          </a:xfrm>
          <a:custGeom>
            <a:avLst/>
            <a:gdLst/>
            <a:ahLst/>
            <a:cxnLst/>
            <a:rect l="l" t="t" r="r" b="b"/>
            <a:pathLst>
              <a:path w="10079990" h="7559040">
                <a:moveTo>
                  <a:pt x="0" y="7559039"/>
                </a:moveTo>
                <a:lnTo>
                  <a:pt x="10079735" y="7559039"/>
                </a:lnTo>
                <a:lnTo>
                  <a:pt x="10079735" y="0"/>
                </a:lnTo>
                <a:lnTo>
                  <a:pt x="0" y="0"/>
                </a:lnTo>
                <a:lnTo>
                  <a:pt x="0" y="755903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98703" y="0"/>
            <a:ext cx="10092055" cy="7571740"/>
            <a:chOff x="298703" y="0"/>
            <a:chExt cx="10092055" cy="75717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8499" y="955548"/>
              <a:ext cx="4212335" cy="564946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04799" y="0"/>
              <a:ext cx="10079990" cy="7559040"/>
            </a:xfrm>
            <a:custGeom>
              <a:avLst/>
              <a:gdLst/>
              <a:ahLst/>
              <a:cxnLst/>
              <a:rect l="l" t="t" r="r" b="b"/>
              <a:pathLst>
                <a:path w="10079990" h="7559040">
                  <a:moveTo>
                    <a:pt x="0" y="7559039"/>
                  </a:moveTo>
                  <a:lnTo>
                    <a:pt x="10079735" y="7559039"/>
                  </a:lnTo>
                  <a:lnTo>
                    <a:pt x="10079735" y="0"/>
                  </a:lnTo>
                  <a:lnTo>
                    <a:pt x="0" y="0"/>
                  </a:lnTo>
                  <a:lnTo>
                    <a:pt x="0" y="755903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98703" y="0"/>
            <a:ext cx="10092055" cy="7571740"/>
            <a:chOff x="298703" y="0"/>
            <a:chExt cx="10092055" cy="75717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3915" y="5759195"/>
              <a:ext cx="7266431" cy="46329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5856" y="1005840"/>
              <a:ext cx="6984491" cy="429005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04799" y="0"/>
              <a:ext cx="10079990" cy="7559040"/>
            </a:xfrm>
            <a:custGeom>
              <a:avLst/>
              <a:gdLst/>
              <a:ahLst/>
              <a:cxnLst/>
              <a:rect l="l" t="t" r="r" b="b"/>
              <a:pathLst>
                <a:path w="10079990" h="7559040">
                  <a:moveTo>
                    <a:pt x="0" y="7559039"/>
                  </a:moveTo>
                  <a:lnTo>
                    <a:pt x="10079735" y="7559039"/>
                  </a:lnTo>
                  <a:lnTo>
                    <a:pt x="10079735" y="0"/>
                  </a:lnTo>
                  <a:lnTo>
                    <a:pt x="0" y="0"/>
                  </a:lnTo>
                  <a:lnTo>
                    <a:pt x="0" y="755903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2491" y="249354"/>
            <a:ext cx="8904605" cy="2232791"/>
          </a:xfrm>
          <a:prstGeom prst="rect">
            <a:avLst/>
          </a:prstGeom>
        </p:spPr>
        <p:txBody>
          <a:bodyPr vert="horz" wrap="square" lIns="0" tIns="19685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450"/>
              </a:spcBef>
              <a:buSzPct val="96226"/>
              <a:buFont typeface="Wingdings"/>
              <a:buChar char=""/>
              <a:tabLst>
                <a:tab pos="281305" algn="l"/>
              </a:tabLst>
            </a:pPr>
            <a:r>
              <a:rPr sz="2650" u="sng" spc="-5" dirty="0">
                <a:latin typeface="Times New Roman"/>
                <a:cs typeface="Times New Roman"/>
              </a:rPr>
              <a:t>Stator </a:t>
            </a:r>
            <a:r>
              <a:rPr sz="2650" u="sng" spc="-10" dirty="0">
                <a:latin typeface="Times New Roman"/>
                <a:cs typeface="Times New Roman"/>
              </a:rPr>
              <a:t>döner manyetik </a:t>
            </a:r>
            <a:r>
              <a:rPr sz="2650" u="sng" spc="-5" dirty="0">
                <a:latin typeface="Times New Roman"/>
                <a:cs typeface="Times New Roman"/>
              </a:rPr>
              <a:t>alanı </a:t>
            </a:r>
            <a:r>
              <a:rPr sz="2650" u="sng" spc="-10" dirty="0">
                <a:latin typeface="Times New Roman"/>
                <a:cs typeface="Times New Roman"/>
              </a:rPr>
              <a:t>stator akımları tarafından </a:t>
            </a:r>
            <a:r>
              <a:rPr sz="2650" u="sng" spc="-5" dirty="0">
                <a:latin typeface="Times New Roman"/>
                <a:cs typeface="Times New Roman"/>
              </a:rPr>
              <a:t>meydana </a:t>
            </a:r>
            <a:r>
              <a:rPr sz="2650" u="sng" dirty="0">
                <a:latin typeface="Times New Roman"/>
                <a:cs typeface="Times New Roman"/>
              </a:rPr>
              <a:t> </a:t>
            </a:r>
            <a:r>
              <a:rPr sz="2650" u="sng" spc="-5" dirty="0">
                <a:latin typeface="Times New Roman"/>
                <a:cs typeface="Times New Roman"/>
              </a:rPr>
              <a:t>getirildiği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için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stator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akımlarının</a:t>
            </a:r>
            <a:r>
              <a:rPr sz="2650" spc="-5" dirty="0">
                <a:latin typeface="Times New Roman"/>
                <a:cs typeface="Times New Roman"/>
              </a:rPr>
              <a:t> belirli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zamanlardaki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yön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ve </a:t>
            </a:r>
            <a:r>
              <a:rPr sz="2650" spc="-5" dirty="0">
                <a:latin typeface="Times New Roman"/>
                <a:cs typeface="Times New Roman"/>
              </a:rPr>
              <a:t> genlikleri</a:t>
            </a:r>
            <a:r>
              <a:rPr sz="2650" spc="-30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dikkate</a:t>
            </a:r>
            <a:r>
              <a:rPr sz="2650" spc="-3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alınarak</a:t>
            </a:r>
            <a:r>
              <a:rPr sz="2650" spc="-20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mmk’in</a:t>
            </a:r>
            <a:r>
              <a:rPr sz="2650" dirty="0">
                <a:latin typeface="Times New Roman"/>
                <a:cs typeface="Times New Roman"/>
              </a:rPr>
              <a:t> yön</a:t>
            </a:r>
            <a:r>
              <a:rPr sz="2650" spc="-10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ve genliği</a:t>
            </a:r>
            <a:r>
              <a:rPr sz="2650" spc="-30" dirty="0">
                <a:latin typeface="Times New Roman"/>
                <a:cs typeface="Times New Roman"/>
              </a:rPr>
              <a:t> </a:t>
            </a:r>
            <a:r>
              <a:rPr sz="2650" spc="-15" dirty="0">
                <a:latin typeface="Times New Roman"/>
                <a:cs typeface="Times New Roman"/>
              </a:rPr>
              <a:t>belirlenebilir.</a:t>
            </a:r>
            <a:endParaRPr sz="265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ts val="3180"/>
              </a:lnSpc>
              <a:spcBef>
                <a:spcPts val="90"/>
              </a:spcBef>
              <a:buSzPct val="96226"/>
              <a:buFont typeface="Wingdings"/>
              <a:buChar char=""/>
              <a:tabLst>
                <a:tab pos="281305" algn="l"/>
                <a:tab pos="5108575" algn="l"/>
              </a:tabLst>
            </a:pPr>
            <a:r>
              <a:rPr sz="2650" spc="-5" dirty="0">
                <a:latin typeface="Times New Roman"/>
                <a:cs typeface="Times New Roman"/>
              </a:rPr>
              <a:t>Üç-faz</a:t>
            </a:r>
            <a:r>
              <a:rPr sz="2650" spc="505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akım</a:t>
            </a:r>
            <a:r>
              <a:rPr sz="2650" spc="515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eğrilerinde	</a:t>
            </a:r>
            <a:r>
              <a:rPr lang="tr-TR" sz="2650" spc="-5" dirty="0">
                <a:latin typeface="Times New Roman"/>
                <a:cs typeface="Times New Roman"/>
              </a:rPr>
              <a:t>  </a:t>
            </a:r>
            <a:r>
              <a:rPr sz="2650" spc="50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a,b</a:t>
            </a:r>
            <a:r>
              <a:rPr sz="2650" spc="500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ve</a:t>
            </a:r>
            <a:r>
              <a:rPr sz="2650" spc="495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c</a:t>
            </a:r>
            <a:r>
              <a:rPr sz="2650" spc="505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fazı</a:t>
            </a:r>
            <a:r>
              <a:rPr sz="2650" spc="500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akımları</a:t>
            </a:r>
            <a:r>
              <a:rPr sz="2650" spc="495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ve </a:t>
            </a:r>
            <a:r>
              <a:rPr sz="2650" spc="-65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mmk’leri:</a:t>
            </a:r>
            <a:endParaRPr sz="2650" dirty="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04798" y="-333375"/>
            <a:ext cx="10079990" cy="7559040"/>
            <a:chOff x="304799" y="0"/>
            <a:chExt cx="10079990" cy="75590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9453" y="2052378"/>
              <a:ext cx="1630679" cy="42976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1971" y="3104388"/>
              <a:ext cx="7155179" cy="366217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04799" y="0"/>
              <a:ext cx="10079990" cy="7559040"/>
            </a:xfrm>
            <a:custGeom>
              <a:avLst/>
              <a:gdLst/>
              <a:ahLst/>
              <a:cxnLst/>
              <a:rect l="l" t="t" r="r" b="b"/>
              <a:pathLst>
                <a:path w="10079990" h="7559040">
                  <a:moveTo>
                    <a:pt x="0" y="7559039"/>
                  </a:moveTo>
                  <a:lnTo>
                    <a:pt x="10079735" y="7559039"/>
                  </a:lnTo>
                  <a:lnTo>
                    <a:pt x="10079735" y="0"/>
                  </a:lnTo>
                  <a:lnTo>
                    <a:pt x="0" y="0"/>
                  </a:lnTo>
                  <a:lnTo>
                    <a:pt x="0" y="755903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300672" y="431025"/>
            <a:ext cx="10092055" cy="7571740"/>
            <a:chOff x="298703" y="0"/>
            <a:chExt cx="10092055" cy="75717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3147" y="1005840"/>
              <a:ext cx="9032747" cy="568604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04799" y="0"/>
              <a:ext cx="10079990" cy="7559040"/>
            </a:xfrm>
            <a:custGeom>
              <a:avLst/>
              <a:gdLst/>
              <a:ahLst/>
              <a:cxnLst/>
              <a:rect l="l" t="t" r="r" b="b"/>
              <a:pathLst>
                <a:path w="10079990" h="7559040">
                  <a:moveTo>
                    <a:pt x="0" y="7559039"/>
                  </a:moveTo>
                  <a:lnTo>
                    <a:pt x="10079735" y="7559039"/>
                  </a:lnTo>
                  <a:lnTo>
                    <a:pt x="10079735" y="0"/>
                  </a:lnTo>
                  <a:lnTo>
                    <a:pt x="0" y="0"/>
                  </a:lnTo>
                  <a:lnTo>
                    <a:pt x="0" y="755903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Metin kutusu 8">
            <a:extLst>
              <a:ext uri="{FF2B5EF4-FFF2-40B4-BE49-F238E27FC236}">
                <a16:creationId xmlns:a16="http://schemas.microsoft.com/office/drawing/2014/main" id="{83194E6E-EA1C-4EA4-8B30-DD3B751A34FF}"/>
              </a:ext>
            </a:extLst>
          </p:cNvPr>
          <p:cNvSpPr txBox="1"/>
          <p:nvPr/>
        </p:nvSpPr>
        <p:spPr>
          <a:xfrm>
            <a:off x="774283" y="442282"/>
            <a:ext cx="731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/>
              <a:t>Stator sargıları dönmez ama statorda oluşan manyetik alan döner.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/>
              <a:t>Döner manyetik alanın hızına senkron hız denir.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98703" y="0"/>
            <a:ext cx="10092055" cy="7571740"/>
            <a:chOff x="298703" y="0"/>
            <a:chExt cx="10092055" cy="75717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7635" y="1071372"/>
              <a:ext cx="8897111" cy="54178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04799" y="0"/>
              <a:ext cx="10079990" cy="7559040"/>
            </a:xfrm>
            <a:custGeom>
              <a:avLst/>
              <a:gdLst/>
              <a:ahLst/>
              <a:cxnLst/>
              <a:rect l="l" t="t" r="r" b="b"/>
              <a:pathLst>
                <a:path w="10079990" h="7559040">
                  <a:moveTo>
                    <a:pt x="0" y="7559039"/>
                  </a:moveTo>
                  <a:lnTo>
                    <a:pt x="10079735" y="7559039"/>
                  </a:lnTo>
                  <a:lnTo>
                    <a:pt x="10079735" y="0"/>
                  </a:lnTo>
                  <a:lnTo>
                    <a:pt x="0" y="0"/>
                  </a:lnTo>
                  <a:lnTo>
                    <a:pt x="0" y="755903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98703" y="0"/>
            <a:ext cx="10092055" cy="7571740"/>
            <a:chOff x="298703" y="0"/>
            <a:chExt cx="10092055" cy="75717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1559" y="989076"/>
              <a:ext cx="8589263" cy="558241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04799" y="0"/>
              <a:ext cx="10079990" cy="7559040"/>
            </a:xfrm>
            <a:custGeom>
              <a:avLst/>
              <a:gdLst/>
              <a:ahLst/>
              <a:cxnLst/>
              <a:rect l="l" t="t" r="r" b="b"/>
              <a:pathLst>
                <a:path w="10079990" h="7559040">
                  <a:moveTo>
                    <a:pt x="0" y="7559039"/>
                  </a:moveTo>
                  <a:lnTo>
                    <a:pt x="10079735" y="7559039"/>
                  </a:lnTo>
                  <a:lnTo>
                    <a:pt x="10079735" y="0"/>
                  </a:lnTo>
                  <a:lnTo>
                    <a:pt x="0" y="0"/>
                  </a:lnTo>
                  <a:lnTo>
                    <a:pt x="0" y="755903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54940" y="445586"/>
            <a:ext cx="4521835" cy="429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50" b="1" spc="5" dirty="0">
                <a:solidFill>
                  <a:srgbClr val="CC3300"/>
                </a:solidFill>
                <a:latin typeface="Times New Roman"/>
                <a:cs typeface="Times New Roman"/>
              </a:rPr>
              <a:t>3</a:t>
            </a:r>
            <a:r>
              <a:rPr sz="2650" b="1" spc="-5" dirty="0">
                <a:solidFill>
                  <a:srgbClr val="CC3300"/>
                </a:solidFill>
                <a:latin typeface="Times New Roman"/>
                <a:cs typeface="Times New Roman"/>
              </a:rPr>
              <a:t>.</a:t>
            </a:r>
            <a:r>
              <a:rPr sz="2650" b="1" spc="5" dirty="0">
                <a:solidFill>
                  <a:srgbClr val="CC3300"/>
                </a:solidFill>
                <a:latin typeface="Times New Roman"/>
                <a:cs typeface="Times New Roman"/>
              </a:rPr>
              <a:t>1</a:t>
            </a:r>
            <a:r>
              <a:rPr sz="2650" b="1" spc="-160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650" b="1" dirty="0">
                <a:solidFill>
                  <a:srgbClr val="CC3300"/>
                </a:solidFill>
                <a:latin typeface="Times New Roman"/>
                <a:cs typeface="Times New Roman"/>
              </a:rPr>
              <a:t>Asen</a:t>
            </a:r>
            <a:r>
              <a:rPr sz="2650" b="1" spc="-25" dirty="0">
                <a:solidFill>
                  <a:srgbClr val="CC3300"/>
                </a:solidFill>
                <a:latin typeface="Times New Roman"/>
                <a:cs typeface="Times New Roman"/>
              </a:rPr>
              <a:t>k</a:t>
            </a:r>
            <a:r>
              <a:rPr sz="2650" b="1" spc="-55" dirty="0">
                <a:solidFill>
                  <a:srgbClr val="CC3300"/>
                </a:solidFill>
                <a:latin typeface="Times New Roman"/>
                <a:cs typeface="Times New Roman"/>
              </a:rPr>
              <a:t>r</a:t>
            </a:r>
            <a:r>
              <a:rPr sz="2650" b="1" spc="5" dirty="0">
                <a:solidFill>
                  <a:srgbClr val="CC3300"/>
                </a:solidFill>
                <a:latin typeface="Times New Roman"/>
                <a:cs typeface="Times New Roman"/>
              </a:rPr>
              <a:t>o</a:t>
            </a:r>
            <a:r>
              <a:rPr sz="2650" b="1" dirty="0">
                <a:solidFill>
                  <a:srgbClr val="CC3300"/>
                </a:solidFill>
                <a:latin typeface="Times New Roman"/>
                <a:cs typeface="Times New Roman"/>
              </a:rPr>
              <a:t>n</a:t>
            </a:r>
            <a:r>
              <a:rPr sz="2650" b="1" spc="5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650" b="1" spc="-5" dirty="0">
                <a:solidFill>
                  <a:srgbClr val="CC3300"/>
                </a:solidFill>
                <a:latin typeface="Times New Roman"/>
                <a:cs typeface="Times New Roman"/>
              </a:rPr>
              <a:t>M</a:t>
            </a:r>
            <a:r>
              <a:rPr sz="2650" b="1" spc="5" dirty="0">
                <a:solidFill>
                  <a:srgbClr val="CC3300"/>
                </a:solidFill>
                <a:latin typeface="Times New Roman"/>
                <a:cs typeface="Times New Roman"/>
              </a:rPr>
              <a:t>a</a:t>
            </a:r>
            <a:r>
              <a:rPr sz="2650" b="1" spc="-25" dirty="0">
                <a:solidFill>
                  <a:srgbClr val="CC3300"/>
                </a:solidFill>
                <a:latin typeface="Times New Roman"/>
                <a:cs typeface="Times New Roman"/>
              </a:rPr>
              <a:t>k</a:t>
            </a:r>
            <a:r>
              <a:rPr sz="2650" b="1" spc="-10" dirty="0">
                <a:solidFill>
                  <a:srgbClr val="CC3300"/>
                </a:solidFill>
                <a:latin typeface="Times New Roman"/>
                <a:cs typeface="Times New Roman"/>
              </a:rPr>
              <a:t>i</a:t>
            </a:r>
            <a:r>
              <a:rPr sz="2650" b="1" spc="-5" dirty="0">
                <a:solidFill>
                  <a:srgbClr val="CC3300"/>
                </a:solidFill>
                <a:latin typeface="Times New Roman"/>
                <a:cs typeface="Times New Roman"/>
              </a:rPr>
              <a:t>ne</a:t>
            </a:r>
            <a:r>
              <a:rPr sz="2650" b="1" spc="-10" dirty="0">
                <a:solidFill>
                  <a:srgbClr val="CC3300"/>
                </a:solidFill>
                <a:latin typeface="Times New Roman"/>
                <a:cs typeface="Times New Roman"/>
              </a:rPr>
              <a:t>l</a:t>
            </a:r>
            <a:r>
              <a:rPr sz="2650" b="1" spc="-5" dirty="0">
                <a:solidFill>
                  <a:srgbClr val="CC3300"/>
                </a:solidFill>
                <a:latin typeface="Times New Roman"/>
                <a:cs typeface="Times New Roman"/>
              </a:rPr>
              <a:t>e</a:t>
            </a:r>
            <a:r>
              <a:rPr sz="2650" b="1" spc="-55" dirty="0">
                <a:solidFill>
                  <a:srgbClr val="CC3300"/>
                </a:solidFill>
                <a:latin typeface="Times New Roman"/>
                <a:cs typeface="Times New Roman"/>
              </a:rPr>
              <a:t>r</a:t>
            </a:r>
            <a:r>
              <a:rPr sz="2650" b="1" spc="-5" dirty="0">
                <a:solidFill>
                  <a:srgbClr val="CC3300"/>
                </a:solidFill>
                <a:latin typeface="Times New Roman"/>
                <a:cs typeface="Times New Roman"/>
              </a:rPr>
              <a:t>e</a:t>
            </a:r>
            <a:r>
              <a:rPr sz="2650" b="1" spc="-15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650" b="1" spc="-5" dirty="0">
                <a:solidFill>
                  <a:srgbClr val="CC3300"/>
                </a:solidFill>
                <a:latin typeface="Times New Roman"/>
                <a:cs typeface="Times New Roman"/>
              </a:rPr>
              <a:t>G</a:t>
            </a:r>
            <a:r>
              <a:rPr sz="2650" b="1" spc="-10" dirty="0">
                <a:solidFill>
                  <a:srgbClr val="CC3300"/>
                </a:solidFill>
                <a:latin typeface="Times New Roman"/>
                <a:cs typeface="Times New Roman"/>
              </a:rPr>
              <a:t>i</a:t>
            </a:r>
            <a:r>
              <a:rPr sz="2650" b="1" spc="-5" dirty="0">
                <a:solidFill>
                  <a:srgbClr val="CC3300"/>
                </a:solidFill>
                <a:latin typeface="Times New Roman"/>
                <a:cs typeface="Times New Roman"/>
              </a:rPr>
              <a:t>r</a:t>
            </a:r>
            <a:r>
              <a:rPr sz="2650" b="1" spc="-10" dirty="0">
                <a:solidFill>
                  <a:srgbClr val="CC3300"/>
                </a:solidFill>
                <a:latin typeface="Times New Roman"/>
                <a:cs typeface="Times New Roman"/>
              </a:rPr>
              <a:t>i</a:t>
            </a:r>
            <a:r>
              <a:rPr sz="2650" b="1" dirty="0">
                <a:solidFill>
                  <a:srgbClr val="CC3300"/>
                </a:solidFill>
                <a:latin typeface="Times New Roman"/>
                <a:cs typeface="Times New Roman"/>
              </a:rPr>
              <a:t>ş</a:t>
            </a:r>
            <a:endParaRPr sz="265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5029" y="1117698"/>
            <a:ext cx="8650605" cy="429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0670" indent="-268605">
              <a:lnSpc>
                <a:spcPct val="100000"/>
              </a:lnSpc>
              <a:spcBef>
                <a:spcPts val="100"/>
              </a:spcBef>
              <a:buSzPct val="96226"/>
              <a:buFont typeface="Wingdings"/>
              <a:buChar char=""/>
              <a:tabLst>
                <a:tab pos="281305" algn="l"/>
                <a:tab pos="1447800" algn="l"/>
                <a:tab pos="2052955" algn="l"/>
                <a:tab pos="2861945" algn="l"/>
                <a:tab pos="3636645" algn="l"/>
                <a:tab pos="5265420" algn="l"/>
                <a:tab pos="7120255" algn="l"/>
                <a:tab pos="7723505" algn="l"/>
              </a:tabLst>
            </a:pPr>
            <a:r>
              <a:rPr sz="2650" spc="-5" dirty="0">
                <a:latin typeface="Times New Roman"/>
                <a:cs typeface="Times New Roman"/>
              </a:rPr>
              <a:t>Düşük	</a:t>
            </a:r>
            <a:r>
              <a:rPr sz="2650" dirty="0">
                <a:latin typeface="Times New Roman"/>
                <a:cs typeface="Times New Roman"/>
              </a:rPr>
              <a:t>ve	</a:t>
            </a:r>
            <a:r>
              <a:rPr sz="2650" spc="-5" dirty="0">
                <a:latin typeface="Times New Roman"/>
                <a:cs typeface="Times New Roman"/>
              </a:rPr>
              <a:t>orta	güç	aralığında	günümüzde	en	</a:t>
            </a:r>
            <a:r>
              <a:rPr sz="2650" spc="-10" dirty="0">
                <a:latin typeface="Times New Roman"/>
                <a:cs typeface="Times New Roman"/>
              </a:rPr>
              <a:t>yaygın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65029" y="1320695"/>
            <a:ext cx="8651240" cy="2244725"/>
          </a:xfrm>
          <a:prstGeom prst="rect">
            <a:avLst/>
          </a:prstGeom>
        </p:spPr>
        <p:txBody>
          <a:bodyPr vert="horz" wrap="square" lIns="0" tIns="213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2650" spc="-5" dirty="0">
                <a:latin typeface="Times New Roman"/>
                <a:cs typeface="Times New Roman"/>
              </a:rPr>
              <a:t>kullanılan</a:t>
            </a:r>
            <a:r>
              <a:rPr sz="2650" spc="-25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motor</a:t>
            </a:r>
            <a:r>
              <a:rPr sz="2650" spc="-50" dirty="0">
                <a:latin typeface="Times New Roman"/>
                <a:cs typeface="Times New Roman"/>
              </a:rPr>
              <a:t> </a:t>
            </a:r>
            <a:r>
              <a:rPr sz="2650" spc="-20" dirty="0">
                <a:latin typeface="Times New Roman"/>
                <a:cs typeface="Times New Roman"/>
              </a:rPr>
              <a:t>tipidir.</a:t>
            </a:r>
            <a:endParaRPr sz="2650">
              <a:latin typeface="Times New Roman"/>
              <a:cs typeface="Times New Roman"/>
            </a:endParaRPr>
          </a:p>
          <a:p>
            <a:pPr marL="280670" indent="-268605">
              <a:lnSpc>
                <a:spcPct val="100000"/>
              </a:lnSpc>
              <a:spcBef>
                <a:spcPts val="1585"/>
              </a:spcBef>
              <a:buSzPct val="96226"/>
              <a:buFont typeface="Wingdings"/>
              <a:buChar char=""/>
              <a:tabLst>
                <a:tab pos="281305" algn="l"/>
              </a:tabLst>
            </a:pPr>
            <a:r>
              <a:rPr sz="2650" spc="-40" dirty="0">
                <a:latin typeface="Times New Roman"/>
                <a:cs typeface="Times New Roman"/>
              </a:rPr>
              <a:t>Yapısal</a:t>
            </a:r>
            <a:r>
              <a:rPr sz="2650" spc="-15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olarak</a:t>
            </a:r>
            <a:r>
              <a:rPr sz="2650" spc="-2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çeşitli</a:t>
            </a:r>
            <a:r>
              <a:rPr sz="2650" spc="5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çalışma koşullarında</a:t>
            </a:r>
            <a:r>
              <a:rPr sz="2650" spc="-25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çok</a:t>
            </a:r>
            <a:r>
              <a:rPr sz="2650" spc="-1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dayanıklıdır</a:t>
            </a:r>
            <a:endParaRPr sz="26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585"/>
              </a:spcBef>
              <a:buSzPct val="96226"/>
              <a:buFont typeface="Wingdings"/>
              <a:buChar char=""/>
              <a:tabLst>
                <a:tab pos="281305" algn="l"/>
              </a:tabLst>
            </a:pPr>
            <a:r>
              <a:rPr sz="2650" spc="-5" dirty="0">
                <a:latin typeface="Times New Roman"/>
                <a:cs typeface="Times New Roman"/>
              </a:rPr>
              <a:t>Hız</a:t>
            </a:r>
            <a:r>
              <a:rPr sz="2650" spc="305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kontrolü</a:t>
            </a:r>
            <a:r>
              <a:rPr sz="2650" spc="305" dirty="0">
                <a:latin typeface="Times New Roman"/>
                <a:cs typeface="Times New Roman"/>
              </a:rPr>
              <a:t> </a:t>
            </a:r>
            <a:r>
              <a:rPr sz="2650" i="1" spc="-10" dirty="0">
                <a:solidFill>
                  <a:srgbClr val="00AF4F"/>
                </a:solidFill>
                <a:latin typeface="Times New Roman"/>
                <a:cs typeface="Times New Roman"/>
              </a:rPr>
              <a:t>V/f</a:t>
            </a:r>
            <a:r>
              <a:rPr sz="2650" i="1" spc="285" dirty="0">
                <a:solidFill>
                  <a:srgbClr val="00AF4F"/>
                </a:solidFill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veya</a:t>
            </a:r>
            <a:r>
              <a:rPr sz="2650" spc="290" dirty="0">
                <a:latin typeface="Times New Roman"/>
                <a:cs typeface="Times New Roman"/>
              </a:rPr>
              <a:t> </a:t>
            </a:r>
            <a:r>
              <a:rPr sz="2650" i="1" spc="-5" dirty="0">
                <a:solidFill>
                  <a:srgbClr val="00AF4F"/>
                </a:solidFill>
                <a:latin typeface="Times New Roman"/>
                <a:cs typeface="Times New Roman"/>
              </a:rPr>
              <a:t>Alan</a:t>
            </a:r>
            <a:r>
              <a:rPr sz="2650" i="1" spc="315" dirty="0">
                <a:solidFill>
                  <a:srgbClr val="00AF4F"/>
                </a:solidFill>
                <a:latin typeface="Times New Roman"/>
                <a:cs typeface="Times New Roman"/>
              </a:rPr>
              <a:t> </a:t>
            </a:r>
            <a:r>
              <a:rPr sz="2650" i="1" spc="-5" dirty="0">
                <a:solidFill>
                  <a:srgbClr val="00AF4F"/>
                </a:solidFill>
                <a:latin typeface="Times New Roman"/>
                <a:cs typeface="Times New Roman"/>
              </a:rPr>
              <a:t>Yönlendirmeli</a:t>
            </a:r>
            <a:r>
              <a:rPr sz="2650" i="1" spc="290" dirty="0">
                <a:solidFill>
                  <a:srgbClr val="00AF4F"/>
                </a:solidFill>
                <a:latin typeface="Times New Roman"/>
                <a:cs typeface="Times New Roman"/>
              </a:rPr>
              <a:t> </a:t>
            </a:r>
            <a:r>
              <a:rPr sz="2650" i="1" spc="-20" dirty="0">
                <a:solidFill>
                  <a:srgbClr val="00AF4F"/>
                </a:solidFill>
                <a:latin typeface="Times New Roman"/>
                <a:cs typeface="Times New Roman"/>
              </a:rPr>
              <a:t>Kontrol</a:t>
            </a:r>
            <a:r>
              <a:rPr sz="2650" i="1" spc="300" dirty="0">
                <a:solidFill>
                  <a:srgbClr val="00AF4F"/>
                </a:solidFill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teknikleri </a:t>
            </a:r>
            <a:r>
              <a:rPr sz="2650" spc="-645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kullanılarak</a:t>
            </a:r>
            <a:r>
              <a:rPr sz="2650" spc="-35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kolayca</a:t>
            </a:r>
            <a:r>
              <a:rPr sz="2650" spc="-35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gerçekleştirilebilir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5029" y="3740502"/>
            <a:ext cx="8669020" cy="429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0670" indent="-268605">
              <a:lnSpc>
                <a:spcPct val="100000"/>
              </a:lnSpc>
              <a:spcBef>
                <a:spcPts val="100"/>
              </a:spcBef>
              <a:buSzPct val="96226"/>
              <a:buFont typeface="Wingdings"/>
              <a:buChar char=""/>
              <a:tabLst>
                <a:tab pos="281305" algn="l"/>
                <a:tab pos="1446530" algn="l"/>
                <a:tab pos="2760345" algn="l"/>
                <a:tab pos="3625850" algn="l"/>
                <a:tab pos="5010785" algn="l"/>
                <a:tab pos="6379845" algn="l"/>
                <a:tab pos="7134225" algn="l"/>
                <a:tab pos="8168640" algn="l"/>
              </a:tabLst>
            </a:pPr>
            <a:r>
              <a:rPr sz="2650" spc="5" dirty="0">
                <a:latin typeface="Times New Roman"/>
                <a:cs typeface="Times New Roman"/>
              </a:rPr>
              <a:t>M</a:t>
            </a:r>
            <a:r>
              <a:rPr sz="2650" spc="-5" dirty="0">
                <a:latin typeface="Times New Roman"/>
                <a:cs typeface="Times New Roman"/>
              </a:rPr>
              <a:t>a</a:t>
            </a:r>
            <a:r>
              <a:rPr sz="2650" spc="-15" dirty="0">
                <a:latin typeface="Times New Roman"/>
                <a:cs typeface="Times New Roman"/>
              </a:rPr>
              <a:t>d</a:t>
            </a:r>
            <a:r>
              <a:rPr sz="2650" spc="-5" dirty="0">
                <a:latin typeface="Times New Roman"/>
                <a:cs typeface="Times New Roman"/>
              </a:rPr>
              <a:t>en</a:t>
            </a:r>
            <a:r>
              <a:rPr sz="2650" dirty="0">
                <a:latin typeface="Times New Roman"/>
                <a:cs typeface="Times New Roman"/>
              </a:rPr>
              <a:t>	</a:t>
            </a:r>
            <a:r>
              <a:rPr sz="2650" spc="5" dirty="0">
                <a:latin typeface="Times New Roman"/>
                <a:cs typeface="Times New Roman"/>
              </a:rPr>
              <a:t>o</a:t>
            </a:r>
            <a:r>
              <a:rPr sz="2650" spc="-20" dirty="0">
                <a:latin typeface="Times New Roman"/>
                <a:cs typeface="Times New Roman"/>
              </a:rPr>
              <a:t>c</a:t>
            </a:r>
            <a:r>
              <a:rPr sz="2650" spc="-5" dirty="0">
                <a:latin typeface="Times New Roman"/>
                <a:cs typeface="Times New Roman"/>
              </a:rPr>
              <a:t>a</a:t>
            </a:r>
            <a:r>
              <a:rPr sz="2650" dirty="0">
                <a:latin typeface="Times New Roman"/>
                <a:cs typeface="Times New Roman"/>
              </a:rPr>
              <a:t>k</a:t>
            </a:r>
            <a:r>
              <a:rPr sz="2650" spc="-10" dirty="0">
                <a:latin typeface="Times New Roman"/>
                <a:cs typeface="Times New Roman"/>
              </a:rPr>
              <a:t>l</a:t>
            </a:r>
            <a:r>
              <a:rPr sz="2650" spc="-20" dirty="0">
                <a:latin typeface="Times New Roman"/>
                <a:cs typeface="Times New Roman"/>
              </a:rPr>
              <a:t>a</a:t>
            </a:r>
            <a:r>
              <a:rPr sz="2650" dirty="0">
                <a:latin typeface="Times New Roman"/>
                <a:cs typeface="Times New Roman"/>
              </a:rPr>
              <a:t>r</a:t>
            </a:r>
            <a:r>
              <a:rPr sz="2650" spc="-5" dirty="0">
                <a:latin typeface="Times New Roman"/>
                <a:cs typeface="Times New Roman"/>
              </a:rPr>
              <a:t>ı</a:t>
            </a:r>
            <a:r>
              <a:rPr sz="2650" dirty="0">
                <a:latin typeface="Times New Roman"/>
                <a:cs typeface="Times New Roman"/>
              </a:rPr>
              <a:t>	</a:t>
            </a:r>
            <a:r>
              <a:rPr sz="2650" spc="-10" dirty="0">
                <a:latin typeface="Times New Roman"/>
                <a:cs typeface="Times New Roman"/>
              </a:rPr>
              <a:t>v</a:t>
            </a:r>
            <a:r>
              <a:rPr sz="2650" spc="-5" dirty="0">
                <a:latin typeface="Times New Roman"/>
                <a:cs typeface="Times New Roman"/>
              </a:rPr>
              <a:t>e</a:t>
            </a:r>
            <a:r>
              <a:rPr sz="2650" spc="-15" dirty="0">
                <a:latin typeface="Times New Roman"/>
                <a:cs typeface="Times New Roman"/>
              </a:rPr>
              <a:t>y</a:t>
            </a:r>
            <a:r>
              <a:rPr sz="2650" spc="-5" dirty="0">
                <a:latin typeface="Times New Roman"/>
                <a:cs typeface="Times New Roman"/>
              </a:rPr>
              <a:t>a</a:t>
            </a:r>
            <a:r>
              <a:rPr sz="2650" dirty="0">
                <a:latin typeface="Times New Roman"/>
                <a:cs typeface="Times New Roman"/>
              </a:rPr>
              <a:t>	</a:t>
            </a:r>
            <a:r>
              <a:rPr sz="2650" spc="5" dirty="0">
                <a:latin typeface="Times New Roman"/>
                <a:cs typeface="Times New Roman"/>
              </a:rPr>
              <a:t>p</a:t>
            </a:r>
            <a:r>
              <a:rPr sz="2650" spc="-5" dirty="0">
                <a:latin typeface="Times New Roman"/>
                <a:cs typeface="Times New Roman"/>
              </a:rPr>
              <a:t>a</a:t>
            </a:r>
            <a:r>
              <a:rPr sz="2650" spc="-10" dirty="0">
                <a:latin typeface="Times New Roman"/>
                <a:cs typeface="Times New Roman"/>
              </a:rPr>
              <a:t>tl</a:t>
            </a:r>
            <a:r>
              <a:rPr sz="2650" spc="-20" dirty="0">
                <a:latin typeface="Times New Roman"/>
                <a:cs typeface="Times New Roman"/>
              </a:rPr>
              <a:t>a</a:t>
            </a:r>
            <a:r>
              <a:rPr sz="2650" spc="5" dirty="0">
                <a:latin typeface="Times New Roman"/>
                <a:cs typeface="Times New Roman"/>
              </a:rPr>
              <a:t>y</a:t>
            </a:r>
            <a:r>
              <a:rPr sz="2650" spc="-25" dirty="0">
                <a:latin typeface="Times New Roman"/>
                <a:cs typeface="Times New Roman"/>
              </a:rPr>
              <a:t>ı</a:t>
            </a:r>
            <a:r>
              <a:rPr sz="2650" spc="-5" dirty="0">
                <a:latin typeface="Times New Roman"/>
                <a:cs typeface="Times New Roman"/>
              </a:rPr>
              <a:t>cı</a:t>
            </a:r>
            <a:r>
              <a:rPr sz="2650" dirty="0">
                <a:latin typeface="Times New Roman"/>
                <a:cs typeface="Times New Roman"/>
              </a:rPr>
              <a:t>	</a:t>
            </a:r>
            <a:r>
              <a:rPr sz="2650" spc="5" dirty="0">
                <a:latin typeface="Times New Roman"/>
                <a:cs typeface="Times New Roman"/>
              </a:rPr>
              <a:t>o</a:t>
            </a:r>
            <a:r>
              <a:rPr sz="2650" dirty="0">
                <a:latin typeface="Times New Roman"/>
                <a:cs typeface="Times New Roman"/>
              </a:rPr>
              <a:t>r</a:t>
            </a:r>
            <a:r>
              <a:rPr sz="2650" spc="-10" dirty="0">
                <a:latin typeface="Times New Roman"/>
                <a:cs typeface="Times New Roman"/>
              </a:rPr>
              <a:t>t</a:t>
            </a:r>
            <a:r>
              <a:rPr sz="2650" spc="-5" dirty="0">
                <a:latin typeface="Times New Roman"/>
                <a:cs typeface="Times New Roman"/>
              </a:rPr>
              <a:t>a</a:t>
            </a:r>
            <a:r>
              <a:rPr sz="2650" spc="-20" dirty="0">
                <a:latin typeface="Times New Roman"/>
                <a:cs typeface="Times New Roman"/>
              </a:rPr>
              <a:t>m</a:t>
            </a:r>
            <a:r>
              <a:rPr sz="2650" spc="-10" dirty="0">
                <a:latin typeface="Times New Roman"/>
                <a:cs typeface="Times New Roman"/>
              </a:rPr>
              <a:t>l</a:t>
            </a:r>
            <a:r>
              <a:rPr sz="2650" spc="-20" dirty="0">
                <a:latin typeface="Times New Roman"/>
                <a:cs typeface="Times New Roman"/>
              </a:rPr>
              <a:t>a</a:t>
            </a:r>
            <a:r>
              <a:rPr sz="2650" dirty="0">
                <a:latin typeface="Times New Roman"/>
                <a:cs typeface="Times New Roman"/>
              </a:rPr>
              <a:t>r	</a:t>
            </a:r>
            <a:r>
              <a:rPr sz="2650" spc="5" dirty="0">
                <a:latin typeface="Times New Roman"/>
                <a:cs typeface="Times New Roman"/>
              </a:rPr>
              <a:t>g</a:t>
            </a:r>
            <a:r>
              <a:rPr sz="2650" spc="-10" dirty="0">
                <a:latin typeface="Times New Roman"/>
                <a:cs typeface="Times New Roman"/>
              </a:rPr>
              <a:t>i</a:t>
            </a:r>
            <a:r>
              <a:rPr sz="2650" spc="5" dirty="0">
                <a:latin typeface="Times New Roman"/>
                <a:cs typeface="Times New Roman"/>
              </a:rPr>
              <a:t>b</a:t>
            </a:r>
            <a:r>
              <a:rPr sz="2650" spc="-5" dirty="0">
                <a:latin typeface="Times New Roman"/>
                <a:cs typeface="Times New Roman"/>
              </a:rPr>
              <a:t>i</a:t>
            </a:r>
            <a:r>
              <a:rPr sz="2650" dirty="0">
                <a:latin typeface="Times New Roman"/>
                <a:cs typeface="Times New Roman"/>
              </a:rPr>
              <a:t>	</a:t>
            </a:r>
            <a:r>
              <a:rPr sz="2650" spc="5" dirty="0">
                <a:latin typeface="Times New Roman"/>
                <a:cs typeface="Times New Roman"/>
              </a:rPr>
              <a:t>k</a:t>
            </a:r>
            <a:r>
              <a:rPr sz="2650" spc="-10" dirty="0">
                <a:latin typeface="Times New Roman"/>
                <a:cs typeface="Times New Roman"/>
              </a:rPr>
              <a:t>l</a:t>
            </a:r>
            <a:r>
              <a:rPr sz="2650" spc="-5" dirty="0">
                <a:latin typeface="Times New Roman"/>
                <a:cs typeface="Times New Roman"/>
              </a:rPr>
              <a:t>a</a:t>
            </a:r>
            <a:r>
              <a:rPr sz="2650" spc="-20" dirty="0">
                <a:latin typeface="Times New Roman"/>
                <a:cs typeface="Times New Roman"/>
              </a:rPr>
              <a:t>s</a:t>
            </a:r>
            <a:r>
              <a:rPr sz="2650" spc="-10" dirty="0">
                <a:latin typeface="Times New Roman"/>
                <a:cs typeface="Times New Roman"/>
              </a:rPr>
              <a:t>i</a:t>
            </a:r>
            <a:r>
              <a:rPr sz="2650" dirty="0">
                <a:latin typeface="Times New Roman"/>
                <a:cs typeface="Times New Roman"/>
              </a:rPr>
              <a:t>k	DA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5029" y="3943499"/>
            <a:ext cx="8650605" cy="1639570"/>
          </a:xfrm>
          <a:prstGeom prst="rect">
            <a:avLst/>
          </a:prstGeom>
        </p:spPr>
        <p:txBody>
          <a:bodyPr vert="horz" wrap="square" lIns="0" tIns="213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2650" spc="-5" dirty="0">
                <a:latin typeface="Times New Roman"/>
                <a:cs typeface="Times New Roman"/>
              </a:rPr>
              <a:t>motorlarının</a:t>
            </a:r>
            <a:r>
              <a:rPr sz="2650" spc="-4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kullanılamadığı</a:t>
            </a:r>
            <a:r>
              <a:rPr sz="2650" spc="-35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yerlerde</a:t>
            </a:r>
            <a:r>
              <a:rPr sz="2650" spc="-3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kullanılmaktadır</a:t>
            </a:r>
            <a:endParaRPr sz="26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585"/>
              </a:spcBef>
              <a:buSzPct val="96226"/>
              <a:buFont typeface="Wingdings"/>
              <a:buChar char=""/>
              <a:tabLst>
                <a:tab pos="281305" algn="l"/>
              </a:tabLst>
            </a:pPr>
            <a:r>
              <a:rPr sz="2650" spc="-35" dirty="0">
                <a:latin typeface="Times New Roman"/>
                <a:cs typeface="Times New Roman"/>
              </a:rPr>
              <a:t>Yapısına</a:t>
            </a:r>
            <a:r>
              <a:rPr sz="2650" spc="114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bağlı</a:t>
            </a:r>
            <a:r>
              <a:rPr sz="2650" spc="114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olarak</a:t>
            </a:r>
            <a:r>
              <a:rPr sz="2650" spc="12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asenkron</a:t>
            </a:r>
            <a:r>
              <a:rPr sz="2650" spc="135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motorun</a:t>
            </a:r>
            <a:r>
              <a:rPr sz="2650" spc="135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2</a:t>
            </a:r>
            <a:r>
              <a:rPr sz="2650" spc="114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tipi</a:t>
            </a:r>
            <a:r>
              <a:rPr sz="2650" spc="125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vardır</a:t>
            </a:r>
            <a:r>
              <a:rPr sz="2650" spc="13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:</a:t>
            </a:r>
            <a:r>
              <a:rPr sz="2650" spc="11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Sincap </a:t>
            </a:r>
            <a:r>
              <a:rPr sz="2650" spc="-65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Kafesli</a:t>
            </a:r>
            <a:r>
              <a:rPr sz="2650" spc="-10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veya</a:t>
            </a:r>
            <a:r>
              <a:rPr sz="2650" spc="-25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bilezikli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5029" y="5758278"/>
            <a:ext cx="8651240" cy="833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buSzPct val="96226"/>
              <a:buFont typeface="Wingdings"/>
              <a:buChar char=""/>
              <a:tabLst>
                <a:tab pos="281305" algn="l"/>
                <a:tab pos="1152525" algn="l"/>
                <a:tab pos="3136265" algn="l"/>
                <a:tab pos="4162425" algn="l"/>
                <a:tab pos="5748655" algn="l"/>
                <a:tab pos="7257415" algn="l"/>
                <a:tab pos="8150225" algn="l"/>
              </a:tabLst>
            </a:pPr>
            <a:r>
              <a:rPr sz="2650" spc="-185" dirty="0">
                <a:latin typeface="Times New Roman"/>
                <a:cs typeface="Times New Roman"/>
              </a:rPr>
              <a:t>T</a:t>
            </a:r>
            <a:r>
              <a:rPr sz="2650" spc="-20" dirty="0">
                <a:latin typeface="Times New Roman"/>
                <a:cs typeface="Times New Roman"/>
              </a:rPr>
              <a:t>e</a:t>
            </a:r>
            <a:r>
              <a:rPr sz="2650" dirty="0">
                <a:latin typeface="Times New Roman"/>
                <a:cs typeface="Times New Roman"/>
              </a:rPr>
              <a:t>k	</a:t>
            </a:r>
            <a:r>
              <a:rPr sz="2650" spc="-10" dirty="0">
                <a:latin typeface="Times New Roman"/>
                <a:cs typeface="Times New Roman"/>
              </a:rPr>
              <a:t>d</a:t>
            </a:r>
            <a:r>
              <a:rPr sz="2650" spc="-5" dirty="0">
                <a:latin typeface="Times New Roman"/>
                <a:cs typeface="Times New Roman"/>
              </a:rPr>
              <a:t>ez</a:t>
            </a:r>
            <a:r>
              <a:rPr sz="2650" spc="-20" dirty="0">
                <a:latin typeface="Times New Roman"/>
                <a:cs typeface="Times New Roman"/>
              </a:rPr>
              <a:t>a</a:t>
            </a:r>
            <a:r>
              <a:rPr sz="2650" spc="5" dirty="0">
                <a:latin typeface="Times New Roman"/>
                <a:cs typeface="Times New Roman"/>
              </a:rPr>
              <a:t>v</a:t>
            </a:r>
            <a:r>
              <a:rPr sz="2650" spc="-20" dirty="0">
                <a:latin typeface="Times New Roman"/>
                <a:cs typeface="Times New Roman"/>
              </a:rPr>
              <a:t>a</a:t>
            </a:r>
            <a:r>
              <a:rPr sz="2650" spc="5" dirty="0">
                <a:latin typeface="Times New Roman"/>
                <a:cs typeface="Times New Roman"/>
              </a:rPr>
              <a:t>n</a:t>
            </a:r>
            <a:r>
              <a:rPr sz="2650" spc="-10" dirty="0">
                <a:latin typeface="Times New Roman"/>
                <a:cs typeface="Times New Roman"/>
              </a:rPr>
              <a:t>t</a:t>
            </a:r>
            <a:r>
              <a:rPr sz="2650" spc="-5" dirty="0">
                <a:latin typeface="Times New Roman"/>
                <a:cs typeface="Times New Roman"/>
              </a:rPr>
              <a:t>a</a:t>
            </a:r>
            <a:r>
              <a:rPr sz="2650" spc="-10" dirty="0">
                <a:latin typeface="Times New Roman"/>
                <a:cs typeface="Times New Roman"/>
              </a:rPr>
              <a:t>jı</a:t>
            </a:r>
            <a:r>
              <a:rPr sz="2650" dirty="0">
                <a:latin typeface="Times New Roman"/>
                <a:cs typeface="Times New Roman"/>
              </a:rPr>
              <a:t>,	</a:t>
            </a:r>
            <a:r>
              <a:rPr sz="2650" spc="-20" dirty="0">
                <a:latin typeface="Times New Roman"/>
                <a:cs typeface="Times New Roman"/>
              </a:rPr>
              <a:t>ç</a:t>
            </a:r>
            <a:r>
              <a:rPr sz="2650" spc="5" dirty="0">
                <a:latin typeface="Times New Roman"/>
                <a:cs typeface="Times New Roman"/>
              </a:rPr>
              <a:t>o</a:t>
            </a:r>
            <a:r>
              <a:rPr sz="2650" spc="-10" dirty="0">
                <a:latin typeface="Times New Roman"/>
                <a:cs typeface="Times New Roman"/>
              </a:rPr>
              <a:t>ğ</a:t>
            </a:r>
            <a:r>
              <a:rPr sz="2650" dirty="0">
                <a:latin typeface="Times New Roman"/>
                <a:cs typeface="Times New Roman"/>
              </a:rPr>
              <a:t>u	</a:t>
            </a:r>
            <a:r>
              <a:rPr sz="2650" spc="-5" dirty="0">
                <a:latin typeface="Times New Roman"/>
                <a:cs typeface="Times New Roman"/>
              </a:rPr>
              <a:t>as</a:t>
            </a:r>
            <a:r>
              <a:rPr sz="2650" spc="-20" dirty="0">
                <a:latin typeface="Times New Roman"/>
                <a:cs typeface="Times New Roman"/>
              </a:rPr>
              <a:t>e</a:t>
            </a:r>
            <a:r>
              <a:rPr sz="2650" spc="-10" dirty="0">
                <a:latin typeface="Times New Roman"/>
                <a:cs typeface="Times New Roman"/>
              </a:rPr>
              <a:t>n</a:t>
            </a:r>
            <a:r>
              <a:rPr sz="2650" spc="5" dirty="0">
                <a:latin typeface="Times New Roman"/>
                <a:cs typeface="Times New Roman"/>
              </a:rPr>
              <a:t>k</a:t>
            </a:r>
            <a:r>
              <a:rPr sz="2650" spc="-10" dirty="0">
                <a:latin typeface="Times New Roman"/>
                <a:cs typeface="Times New Roman"/>
              </a:rPr>
              <a:t>r</a:t>
            </a:r>
            <a:r>
              <a:rPr sz="2650" spc="5" dirty="0">
                <a:latin typeface="Times New Roman"/>
                <a:cs typeface="Times New Roman"/>
              </a:rPr>
              <a:t>o</a:t>
            </a:r>
            <a:r>
              <a:rPr sz="2650" dirty="0">
                <a:latin typeface="Times New Roman"/>
                <a:cs typeface="Times New Roman"/>
              </a:rPr>
              <a:t>n	</a:t>
            </a:r>
            <a:r>
              <a:rPr sz="2650" spc="-30" dirty="0">
                <a:latin typeface="Times New Roman"/>
                <a:cs typeface="Times New Roman"/>
              </a:rPr>
              <a:t>m</a:t>
            </a:r>
            <a:r>
              <a:rPr sz="2650" spc="5" dirty="0">
                <a:latin typeface="Times New Roman"/>
                <a:cs typeface="Times New Roman"/>
              </a:rPr>
              <a:t>o</a:t>
            </a:r>
            <a:r>
              <a:rPr sz="2650" spc="-25" dirty="0">
                <a:latin typeface="Times New Roman"/>
                <a:cs typeface="Times New Roman"/>
              </a:rPr>
              <a:t>t</a:t>
            </a:r>
            <a:r>
              <a:rPr sz="2650" spc="5" dirty="0">
                <a:latin typeface="Times New Roman"/>
                <a:cs typeface="Times New Roman"/>
              </a:rPr>
              <a:t>o</a:t>
            </a:r>
            <a:r>
              <a:rPr sz="2650" spc="-10" dirty="0">
                <a:latin typeface="Times New Roman"/>
                <a:cs typeface="Times New Roman"/>
              </a:rPr>
              <a:t>r</a:t>
            </a:r>
            <a:r>
              <a:rPr sz="2650" spc="5" dirty="0">
                <a:latin typeface="Times New Roman"/>
                <a:cs typeface="Times New Roman"/>
              </a:rPr>
              <a:t>u</a:t>
            </a:r>
            <a:r>
              <a:rPr sz="2650" dirty="0">
                <a:latin typeface="Times New Roman"/>
                <a:cs typeface="Times New Roman"/>
              </a:rPr>
              <a:t>n	</a:t>
            </a:r>
            <a:r>
              <a:rPr sz="2650" spc="5" dirty="0">
                <a:latin typeface="Times New Roman"/>
                <a:cs typeface="Times New Roman"/>
              </a:rPr>
              <a:t>g</a:t>
            </a:r>
            <a:r>
              <a:rPr sz="2650" spc="-20" dirty="0">
                <a:latin typeface="Times New Roman"/>
                <a:cs typeface="Times New Roman"/>
              </a:rPr>
              <a:t>e</a:t>
            </a:r>
            <a:r>
              <a:rPr sz="2650" dirty="0">
                <a:latin typeface="Times New Roman"/>
                <a:cs typeface="Times New Roman"/>
              </a:rPr>
              <a:t>r</a:t>
            </a:r>
            <a:r>
              <a:rPr sz="2650" spc="-5" dirty="0">
                <a:latin typeface="Times New Roman"/>
                <a:cs typeface="Times New Roman"/>
              </a:rPr>
              <a:t>i</a:t>
            </a:r>
            <a:r>
              <a:rPr sz="2650" dirty="0">
                <a:latin typeface="Times New Roman"/>
                <a:cs typeface="Times New Roman"/>
              </a:rPr>
              <a:t>	</a:t>
            </a:r>
            <a:r>
              <a:rPr sz="2650" spc="5" dirty="0">
                <a:latin typeface="Times New Roman"/>
                <a:cs typeface="Times New Roman"/>
              </a:rPr>
              <a:t>gü</a:t>
            </a:r>
            <a:r>
              <a:rPr sz="2650" spc="-5" dirty="0">
                <a:latin typeface="Times New Roman"/>
                <a:cs typeface="Times New Roman"/>
              </a:rPr>
              <a:t>ç  </a:t>
            </a:r>
            <a:r>
              <a:rPr sz="2650" dirty="0">
                <a:latin typeface="Times New Roman"/>
                <a:cs typeface="Times New Roman"/>
              </a:rPr>
              <a:t>katsayısında</a:t>
            </a:r>
            <a:r>
              <a:rPr sz="2650" spc="-40" dirty="0">
                <a:latin typeface="Times New Roman"/>
                <a:cs typeface="Times New Roman"/>
              </a:rPr>
              <a:t> </a:t>
            </a:r>
            <a:r>
              <a:rPr sz="2650" spc="-15" dirty="0">
                <a:latin typeface="Times New Roman"/>
                <a:cs typeface="Times New Roman"/>
              </a:rPr>
              <a:t>çalışmasıdır.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4799" y="0"/>
            <a:ext cx="10079990" cy="7559040"/>
          </a:xfrm>
          <a:custGeom>
            <a:avLst/>
            <a:gdLst/>
            <a:ahLst/>
            <a:cxnLst/>
            <a:rect l="l" t="t" r="r" b="b"/>
            <a:pathLst>
              <a:path w="10079990" h="7559040">
                <a:moveTo>
                  <a:pt x="0" y="7559039"/>
                </a:moveTo>
                <a:lnTo>
                  <a:pt x="10079735" y="7559039"/>
                </a:lnTo>
                <a:lnTo>
                  <a:pt x="10079735" y="0"/>
                </a:lnTo>
                <a:lnTo>
                  <a:pt x="0" y="0"/>
                </a:lnTo>
                <a:lnTo>
                  <a:pt x="0" y="755903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07D3A32A-CBAA-4C77-9581-92540951535B}"/>
              </a:ext>
            </a:extLst>
          </p:cNvPr>
          <p:cNvSpPr txBox="1"/>
          <p:nvPr/>
        </p:nvSpPr>
        <p:spPr>
          <a:xfrm>
            <a:off x="774700" y="885825"/>
            <a:ext cx="9372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Sargılı rotorda döner bilezikler ve fırçalar vardır. Sincap kafeslide bunlar yoktur.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Sincap kafesli rotorun yapısı daha basittir. Bu sebeple bakımı daha kolay, maliyeti düşüktür. Sargılı rotora göre daha ucuzdur bu sebeple daha yaygın bir şekilde kullanılır.</a:t>
            </a:r>
          </a:p>
          <a:p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Statordaki döner manyetik alandaki alan rotor iletkenlerini kestiğinde rotorda gerilim indükler.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Rotorda akım akar ve manyetik alan meydana gelir.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080D190-61FE-473A-B70A-FF13331B4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0" y="2671555"/>
            <a:ext cx="3191320" cy="75258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44AD75A4-0A55-4885-8A6D-8E63B6239992}"/>
              </a:ext>
            </a:extLst>
          </p:cNvPr>
          <p:cNvSpPr txBox="1"/>
          <p:nvPr/>
        </p:nvSpPr>
        <p:spPr>
          <a:xfrm>
            <a:off x="850900" y="3500194"/>
            <a:ext cx="937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2 manyetik alan birbirini ite-çeke motor dönmeye başlar.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Asenkron makine, dönen bir transformatör olarak düşünebiliriz.</a:t>
            </a: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9B49E749-BE41-4BE7-B2B7-67C9B831B0D2}"/>
              </a:ext>
            </a:extLst>
          </p:cNvPr>
          <p:cNvSpPr txBox="1"/>
          <p:nvPr/>
        </p:nvSpPr>
        <p:spPr>
          <a:xfrm>
            <a:off x="622300" y="336618"/>
            <a:ext cx="6629400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66695" algn="ctr">
              <a:lnSpc>
                <a:spcPct val="100000"/>
              </a:lnSpc>
              <a:spcBef>
                <a:spcPts val="1550"/>
              </a:spcBef>
            </a:pPr>
            <a:r>
              <a:rPr lang="tr-TR" sz="2650" b="1" spc="5" dirty="0">
                <a:solidFill>
                  <a:srgbClr val="CC3300"/>
                </a:solidFill>
                <a:latin typeface="Times New Roman"/>
                <a:cs typeface="Times New Roman"/>
              </a:rPr>
              <a:t>3</a:t>
            </a:r>
            <a:r>
              <a:rPr lang="tr-TR" sz="2650" b="1" spc="-5" dirty="0">
                <a:solidFill>
                  <a:srgbClr val="CC3300"/>
                </a:solidFill>
                <a:latin typeface="Times New Roman"/>
                <a:cs typeface="Times New Roman"/>
              </a:rPr>
              <a:t>.</a:t>
            </a:r>
            <a:r>
              <a:rPr lang="tr-TR" sz="2650" b="1" spc="5" dirty="0">
                <a:solidFill>
                  <a:srgbClr val="CC3300"/>
                </a:solidFill>
                <a:latin typeface="Times New Roman"/>
                <a:cs typeface="Times New Roman"/>
              </a:rPr>
              <a:t>4</a:t>
            </a:r>
            <a:r>
              <a:rPr lang="tr-TR" sz="2650" b="1" spc="-20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lang="tr-TR" sz="2650" b="1" dirty="0">
                <a:solidFill>
                  <a:srgbClr val="CC3300"/>
                </a:solidFill>
                <a:latin typeface="Times New Roman"/>
                <a:cs typeface="Times New Roman"/>
              </a:rPr>
              <a:t>Çalışma Prensibi</a:t>
            </a:r>
            <a:endParaRPr lang="tr-TR" sz="265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59444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169FF3F-2EE3-4C93-94E0-65CE101303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844"/>
          <a:stretch/>
        </p:blipFill>
        <p:spPr>
          <a:xfrm>
            <a:off x="2908300" y="4381378"/>
            <a:ext cx="5273507" cy="1748838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9594981E-4BEE-4BC6-BC73-29704655164A}"/>
              </a:ext>
            </a:extLst>
          </p:cNvPr>
          <p:cNvSpPr txBox="1"/>
          <p:nvPr/>
        </p:nvSpPr>
        <p:spPr>
          <a:xfrm>
            <a:off x="774700" y="1432634"/>
            <a:ext cx="9372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Statordaki döner manyetik alanına senkron hız denir.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Rotor senkron hızda dönebilir mi ?</a:t>
            </a:r>
            <a:r>
              <a:rPr lang="tr-TR" u="sng" dirty="0"/>
              <a:t>                                                                                                      </a:t>
            </a:r>
            <a:r>
              <a:rPr lang="tr-TR" dirty="0"/>
              <a:t>Eğer cevap evet ise bu durumda stator manyetik alanı ile rotor iletkenleri birbirine paralel olur. Böylece manyetik alan rotor iletkenleri kesemez ve rotor için aşağıdaki sonuçlar oluşur.        </a:t>
            </a:r>
            <a:r>
              <a:rPr lang="tr-TR" u="sng" dirty="0"/>
              <a:t>Gerilim indüklenmez</a:t>
            </a:r>
            <a:r>
              <a:rPr lang="tr-TR" dirty="0"/>
              <a:t>, </a:t>
            </a:r>
            <a:r>
              <a:rPr lang="tr-TR" u="sng" dirty="0"/>
              <a:t>akım akmaz</a:t>
            </a:r>
            <a:r>
              <a:rPr lang="tr-TR" dirty="0"/>
              <a:t>, </a:t>
            </a:r>
            <a:r>
              <a:rPr lang="tr-TR" u="sng" dirty="0"/>
              <a:t>manyetik alan</a:t>
            </a:r>
            <a:r>
              <a:rPr lang="tr-TR" dirty="0"/>
              <a:t> meydana gelmez ve böylece rotor dönmez. Sonuç olarak asenkron makinada </a:t>
            </a:r>
            <a:r>
              <a:rPr lang="tr-TR" b="1" dirty="0"/>
              <a:t>rotor senkron hızda dönemez</a:t>
            </a:r>
            <a:r>
              <a:rPr lang="tr-TR" dirty="0"/>
              <a:t>. Sadece senkron hızdan daha düşük hızda dönebilir.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Bu sebeple asenkron makine denmesinin sebebi rotorun senkron hızda dönememesidir.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EB9353A4-6DF1-492C-904B-AAC408B25C0B}"/>
              </a:ext>
            </a:extLst>
          </p:cNvPr>
          <p:cNvSpPr txBox="1"/>
          <p:nvPr/>
        </p:nvSpPr>
        <p:spPr>
          <a:xfrm>
            <a:off x="-1663700" y="352425"/>
            <a:ext cx="11341100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66695" algn="ctr">
              <a:lnSpc>
                <a:spcPct val="100000"/>
              </a:lnSpc>
              <a:spcBef>
                <a:spcPts val="1550"/>
              </a:spcBef>
            </a:pPr>
            <a:r>
              <a:rPr lang="tr-TR" sz="2650" b="1" spc="5" dirty="0">
                <a:solidFill>
                  <a:srgbClr val="CC3300"/>
                </a:solidFill>
                <a:latin typeface="Times New Roman"/>
                <a:cs typeface="Times New Roman"/>
              </a:rPr>
              <a:t>3</a:t>
            </a:r>
            <a:r>
              <a:rPr lang="tr-TR" sz="2650" b="1" spc="-5" dirty="0">
                <a:solidFill>
                  <a:srgbClr val="CC3300"/>
                </a:solidFill>
                <a:latin typeface="Times New Roman"/>
                <a:cs typeface="Times New Roman"/>
              </a:rPr>
              <a:t>.</a:t>
            </a:r>
            <a:r>
              <a:rPr lang="tr-TR" sz="2650" b="1" spc="5" dirty="0">
                <a:solidFill>
                  <a:srgbClr val="CC3300"/>
                </a:solidFill>
                <a:latin typeface="Times New Roman"/>
                <a:cs typeface="Times New Roman"/>
              </a:rPr>
              <a:t>4.1</a:t>
            </a:r>
            <a:r>
              <a:rPr lang="tr-TR" sz="2650" b="1" spc="-20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lang="tr-TR" sz="2650" b="1" dirty="0">
                <a:solidFill>
                  <a:srgbClr val="CC3300"/>
                </a:solidFill>
                <a:latin typeface="Times New Roman"/>
                <a:cs typeface="Times New Roman"/>
              </a:rPr>
              <a:t>Bir Manyetik Alanda Hareket Eden İletkende İndüklenen Gerilim</a:t>
            </a:r>
            <a:endParaRPr lang="tr-TR" sz="265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76066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F97E9A60-6D3E-4DB3-92EB-47D8B33BD21D}"/>
              </a:ext>
            </a:extLst>
          </p:cNvPr>
          <p:cNvSpPr txBox="1"/>
          <p:nvPr/>
        </p:nvSpPr>
        <p:spPr>
          <a:xfrm>
            <a:off x="-1663700" y="352425"/>
            <a:ext cx="11341100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66695" algn="ctr">
              <a:lnSpc>
                <a:spcPct val="100000"/>
              </a:lnSpc>
              <a:spcBef>
                <a:spcPts val="1550"/>
              </a:spcBef>
            </a:pPr>
            <a:r>
              <a:rPr lang="tr-TR" sz="2650" b="1" spc="5" dirty="0">
                <a:solidFill>
                  <a:srgbClr val="CC3300"/>
                </a:solidFill>
                <a:latin typeface="Times New Roman"/>
                <a:cs typeface="Times New Roman"/>
              </a:rPr>
              <a:t>3</a:t>
            </a:r>
            <a:r>
              <a:rPr lang="tr-TR" sz="2650" b="1" spc="-5" dirty="0">
                <a:solidFill>
                  <a:srgbClr val="CC3300"/>
                </a:solidFill>
                <a:latin typeface="Times New Roman"/>
                <a:cs typeface="Times New Roman"/>
              </a:rPr>
              <a:t>.</a:t>
            </a:r>
            <a:r>
              <a:rPr lang="tr-TR" sz="2650" b="1" spc="5" dirty="0">
                <a:solidFill>
                  <a:srgbClr val="CC3300"/>
                </a:solidFill>
                <a:latin typeface="Times New Roman"/>
                <a:cs typeface="Times New Roman"/>
              </a:rPr>
              <a:t>4.2</a:t>
            </a:r>
            <a:r>
              <a:rPr lang="tr-TR" sz="2650" b="1" spc="-20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lang="tr-TR" sz="2650" b="1" dirty="0">
                <a:solidFill>
                  <a:srgbClr val="CC3300"/>
                </a:solidFill>
                <a:latin typeface="Times New Roman"/>
                <a:cs typeface="Times New Roman"/>
              </a:rPr>
              <a:t>Kayma Kavramı</a:t>
            </a:r>
            <a:endParaRPr lang="tr-TR" sz="2650" dirty="0">
              <a:latin typeface="Times New Roman"/>
              <a:cs typeface="Times New Roman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0BB29B33-713D-4D3C-ADB9-09749D1B285E}"/>
              </a:ext>
            </a:extLst>
          </p:cNvPr>
          <p:cNvSpPr txBox="1"/>
          <p:nvPr/>
        </p:nvSpPr>
        <p:spPr>
          <a:xfrm>
            <a:off x="810924" y="907420"/>
            <a:ext cx="93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Asenkron makinada senkron hız ile rotor hızı arasındaki farka kayma denir.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5E3D891-9F4C-408B-8C6C-B96322246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574" y="5796383"/>
            <a:ext cx="1626252" cy="1552667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3D12A90F-C4EE-4BA2-8F29-E4B8C69DD088}"/>
              </a:ext>
            </a:extLst>
          </p:cNvPr>
          <p:cNvSpPr txBox="1"/>
          <p:nvPr/>
        </p:nvSpPr>
        <p:spPr>
          <a:xfrm>
            <a:off x="810924" y="5379968"/>
            <a:ext cx="4502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Aşağıdaki asenkron motor 2 kutupludur.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D71D66BD-60C0-4378-A8A0-C9F3B80A0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905" y="1325410"/>
            <a:ext cx="3789795" cy="1926624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17C48B23-2D3F-4BF4-AB9E-1E2430403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223" y="1331610"/>
            <a:ext cx="4253830" cy="1914224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B66F4D2C-8224-4EBB-BA71-528796057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7843" y="3988006"/>
            <a:ext cx="3457711" cy="1216602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677526A9-CAC0-42DE-8503-1458DF2255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3573" y="3404686"/>
            <a:ext cx="1626253" cy="43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29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4">
            <a:extLst>
              <a:ext uri="{FF2B5EF4-FFF2-40B4-BE49-F238E27FC236}">
                <a16:creationId xmlns:a16="http://schemas.microsoft.com/office/drawing/2014/main" id="{A2065BA7-A6A3-46DE-8E5D-093D396597FC}"/>
              </a:ext>
            </a:extLst>
          </p:cNvPr>
          <p:cNvSpPr txBox="1"/>
          <p:nvPr/>
        </p:nvSpPr>
        <p:spPr>
          <a:xfrm>
            <a:off x="3746500" y="352425"/>
            <a:ext cx="4724400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650" b="1" spc="5" dirty="0">
                <a:solidFill>
                  <a:srgbClr val="CC3300"/>
                </a:solidFill>
                <a:latin typeface="Times New Roman"/>
                <a:cs typeface="Times New Roman"/>
              </a:rPr>
              <a:t>3</a:t>
            </a:r>
            <a:r>
              <a:rPr lang="tr-TR" sz="2650" b="1" spc="-5" dirty="0">
                <a:solidFill>
                  <a:srgbClr val="CC3300"/>
                </a:solidFill>
                <a:latin typeface="Times New Roman"/>
                <a:cs typeface="Times New Roman"/>
              </a:rPr>
              <a:t>.</a:t>
            </a:r>
            <a:r>
              <a:rPr lang="tr-TR" sz="2650" b="1" spc="5" dirty="0">
                <a:solidFill>
                  <a:srgbClr val="CC3300"/>
                </a:solidFill>
                <a:latin typeface="Times New Roman"/>
                <a:cs typeface="Times New Roman"/>
              </a:rPr>
              <a:t>4.3</a:t>
            </a:r>
            <a:r>
              <a:rPr lang="tr-TR" sz="2650" b="1" spc="-20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lang="tr-TR" sz="2650" b="1" dirty="0">
                <a:solidFill>
                  <a:srgbClr val="CC3300"/>
                </a:solidFill>
                <a:latin typeface="Times New Roman"/>
                <a:cs typeface="Times New Roman"/>
              </a:rPr>
              <a:t>Rotor Frekansı</a:t>
            </a:r>
            <a:endParaRPr lang="tr-TR" sz="2650" dirty="0">
              <a:latin typeface="Times New Roman"/>
              <a:cs typeface="Times New Roman"/>
            </a:endParaRP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129BC256-1603-4EFF-83F6-27DE115BA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418" y="1186316"/>
            <a:ext cx="6429488" cy="2362200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2E77FBE7-5ED1-4816-97DA-C4916C888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418" y="3595880"/>
            <a:ext cx="6429488" cy="1931388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871A4622-E590-4F3E-9D35-E5B3E1AFC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636" y="5686425"/>
            <a:ext cx="3386137" cy="93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07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F5175049-82AD-4E11-8E86-FF87F4FD4368}"/>
              </a:ext>
            </a:extLst>
          </p:cNvPr>
          <p:cNvSpPr txBox="1"/>
          <p:nvPr/>
        </p:nvSpPr>
        <p:spPr>
          <a:xfrm>
            <a:off x="725014" y="7066487"/>
            <a:ext cx="3017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Gerilim statora uygulanır.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963721E9-A673-4EC3-8E9C-ADC83B96C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812" y="2368361"/>
            <a:ext cx="5118101" cy="1307462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46366B23-D2D8-486E-922D-0BF2E5406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939" y="3767429"/>
            <a:ext cx="6225849" cy="3119437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1AE88BCC-336C-406E-8566-B83A075FF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700" y="390805"/>
            <a:ext cx="68580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05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EA1E976-C7A2-4353-A975-B240D1F4F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856" y="428625"/>
            <a:ext cx="7410450" cy="1401016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1D8C3631-52B7-48CB-A20A-680B1CDFF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743" y="2292495"/>
            <a:ext cx="7665563" cy="483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281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47F3E63-EEA7-4692-82D5-5B2A7878A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393" y="600075"/>
            <a:ext cx="8543925" cy="453390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6E269EB0-9323-48FD-8169-D41761F0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393" y="5915025"/>
            <a:ext cx="765810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635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7294" y="394589"/>
            <a:ext cx="5715000" cy="429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3.</a:t>
            </a:r>
            <a:r>
              <a:rPr lang="tr-TR" dirty="0"/>
              <a:t>5</a:t>
            </a:r>
            <a:r>
              <a:rPr spc="-165" dirty="0"/>
              <a:t> </a:t>
            </a:r>
            <a:r>
              <a:rPr spc="-10" dirty="0"/>
              <a:t>Asenkron</a:t>
            </a:r>
            <a:r>
              <a:rPr spc="5" dirty="0"/>
              <a:t> </a:t>
            </a:r>
            <a:r>
              <a:rPr spc="-5" dirty="0" err="1"/>
              <a:t>Makine</a:t>
            </a:r>
            <a:r>
              <a:rPr spc="-55" dirty="0"/>
              <a:t> </a:t>
            </a:r>
            <a:r>
              <a:rPr spc="-5" dirty="0" err="1"/>
              <a:t>Eşdeğer</a:t>
            </a:r>
            <a:r>
              <a:rPr spc="-70" dirty="0"/>
              <a:t> </a:t>
            </a:r>
            <a:r>
              <a:rPr spc="-10" dirty="0"/>
              <a:t>Devresi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69900" y="-180975"/>
            <a:ext cx="10092055" cy="7571740"/>
            <a:chOff x="298703" y="0"/>
            <a:chExt cx="10092055" cy="75717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4191" y="1648968"/>
              <a:ext cx="9145523" cy="426262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04799" y="0"/>
              <a:ext cx="10079990" cy="7559040"/>
            </a:xfrm>
            <a:custGeom>
              <a:avLst/>
              <a:gdLst/>
              <a:ahLst/>
              <a:cxnLst/>
              <a:rect l="l" t="t" r="r" b="b"/>
              <a:pathLst>
                <a:path w="10079990" h="7559040">
                  <a:moveTo>
                    <a:pt x="0" y="7559039"/>
                  </a:moveTo>
                  <a:lnTo>
                    <a:pt x="10079735" y="7559039"/>
                  </a:lnTo>
                  <a:lnTo>
                    <a:pt x="10079735" y="0"/>
                  </a:lnTo>
                  <a:lnTo>
                    <a:pt x="0" y="0"/>
                  </a:lnTo>
                  <a:lnTo>
                    <a:pt x="0" y="755903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98703" y="0"/>
            <a:ext cx="10092055" cy="7571740"/>
            <a:chOff x="298703" y="0"/>
            <a:chExt cx="10092055" cy="75717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1352" y="1034796"/>
              <a:ext cx="8871203" cy="549097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04799" y="0"/>
              <a:ext cx="10079990" cy="7559040"/>
            </a:xfrm>
            <a:custGeom>
              <a:avLst/>
              <a:gdLst/>
              <a:ahLst/>
              <a:cxnLst/>
              <a:rect l="l" t="t" r="r" b="b"/>
              <a:pathLst>
                <a:path w="10079990" h="7559040">
                  <a:moveTo>
                    <a:pt x="0" y="7559039"/>
                  </a:moveTo>
                  <a:lnTo>
                    <a:pt x="10079735" y="7559039"/>
                  </a:lnTo>
                  <a:lnTo>
                    <a:pt x="10079735" y="0"/>
                  </a:lnTo>
                  <a:lnTo>
                    <a:pt x="0" y="0"/>
                  </a:lnTo>
                  <a:lnTo>
                    <a:pt x="0" y="755903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98703" y="0"/>
            <a:ext cx="10092055" cy="7571740"/>
            <a:chOff x="298703" y="0"/>
            <a:chExt cx="10092055" cy="75717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9951" y="1424940"/>
              <a:ext cx="8705087" cy="447751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04799" y="0"/>
              <a:ext cx="10079990" cy="7559040"/>
            </a:xfrm>
            <a:custGeom>
              <a:avLst/>
              <a:gdLst/>
              <a:ahLst/>
              <a:cxnLst/>
              <a:rect l="l" t="t" r="r" b="b"/>
              <a:pathLst>
                <a:path w="10079990" h="7559040">
                  <a:moveTo>
                    <a:pt x="0" y="7559039"/>
                  </a:moveTo>
                  <a:lnTo>
                    <a:pt x="10079735" y="7559039"/>
                  </a:lnTo>
                  <a:lnTo>
                    <a:pt x="10079735" y="0"/>
                  </a:lnTo>
                  <a:lnTo>
                    <a:pt x="0" y="0"/>
                  </a:lnTo>
                  <a:lnTo>
                    <a:pt x="0" y="755903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6894" y="599652"/>
            <a:ext cx="8651875" cy="5822876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12700" marR="6350" algn="just">
              <a:lnSpc>
                <a:spcPct val="100000"/>
              </a:lnSpc>
              <a:spcBef>
                <a:spcPts val="790"/>
              </a:spcBef>
              <a:buSzPct val="96226"/>
              <a:buFont typeface="Wingdings"/>
              <a:buChar char=""/>
              <a:tabLst>
                <a:tab pos="281305" algn="l"/>
              </a:tabLst>
            </a:pPr>
            <a:r>
              <a:rPr sz="2650" spc="-5" dirty="0" err="1">
                <a:latin typeface="Times New Roman"/>
                <a:cs typeface="Times New Roman"/>
              </a:rPr>
              <a:t>Klasik</a:t>
            </a:r>
            <a:r>
              <a:rPr sz="2650" spc="-5" dirty="0">
                <a:latin typeface="Times New Roman"/>
                <a:cs typeface="Times New Roman"/>
              </a:rPr>
              <a:t> DA makinesinde uyartım </a:t>
            </a:r>
            <a:r>
              <a:rPr sz="2650" spc="-15" dirty="0">
                <a:latin typeface="Times New Roman"/>
                <a:cs typeface="Times New Roman"/>
              </a:rPr>
              <a:t>sabitlenmiştir, </a:t>
            </a:r>
            <a:r>
              <a:rPr sz="2650" spc="-5" dirty="0">
                <a:latin typeface="Times New Roman"/>
                <a:cs typeface="Times New Roman"/>
              </a:rPr>
              <a:t>akım </a:t>
            </a:r>
            <a:r>
              <a:rPr sz="2650" spc="-10" dirty="0">
                <a:latin typeface="Times New Roman"/>
                <a:cs typeface="Times New Roman"/>
              </a:rPr>
              <a:t>taşıyan </a:t>
            </a:r>
            <a:r>
              <a:rPr sz="2650" spc="-5" dirty="0">
                <a:latin typeface="Times New Roman"/>
                <a:cs typeface="Times New Roman"/>
              </a:rPr>
              <a:t> iletkenler</a:t>
            </a:r>
            <a:r>
              <a:rPr sz="2650" spc="-35" dirty="0">
                <a:latin typeface="Times New Roman"/>
                <a:cs typeface="Times New Roman"/>
              </a:rPr>
              <a:t> </a:t>
            </a:r>
            <a:r>
              <a:rPr sz="2650" spc="-15" dirty="0">
                <a:latin typeface="Times New Roman"/>
                <a:cs typeface="Times New Roman"/>
              </a:rPr>
              <a:t>dönerler.</a:t>
            </a:r>
            <a:endParaRPr sz="265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  <a:spcBef>
                <a:spcPts val="1585"/>
              </a:spcBef>
              <a:buSzPct val="96226"/>
              <a:buFont typeface="Wingdings"/>
              <a:buChar char=""/>
              <a:tabLst>
                <a:tab pos="365125" algn="l"/>
              </a:tabLst>
            </a:pPr>
            <a:r>
              <a:rPr sz="2650" spc="-5" dirty="0">
                <a:latin typeface="Times New Roman"/>
                <a:cs typeface="Times New Roman"/>
              </a:rPr>
              <a:t>Benzer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15" dirty="0">
                <a:latin typeface="Times New Roman"/>
                <a:cs typeface="Times New Roman"/>
              </a:rPr>
              <a:t>sonuçlar,</a:t>
            </a:r>
            <a:r>
              <a:rPr sz="2650" spc="-10" dirty="0">
                <a:latin typeface="Times New Roman"/>
                <a:cs typeface="Times New Roman"/>
              </a:rPr>
              <a:t> akım</a:t>
            </a:r>
            <a:r>
              <a:rPr sz="2650" spc="-5" dirty="0">
                <a:latin typeface="Times New Roman"/>
                <a:cs typeface="Times New Roman"/>
              </a:rPr>
              <a:t> taşıyan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iletkenler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sabit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tutulur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ve </a:t>
            </a:r>
            <a:r>
              <a:rPr sz="2650" spc="-5" dirty="0">
                <a:latin typeface="Times New Roman"/>
                <a:cs typeface="Times New Roman"/>
              </a:rPr>
              <a:t> uyartım</a:t>
            </a:r>
            <a:r>
              <a:rPr sz="2650" spc="-40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döner</a:t>
            </a:r>
            <a:r>
              <a:rPr sz="2650" spc="-20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duruma</a:t>
            </a:r>
            <a:r>
              <a:rPr sz="2650" spc="-35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getirilirse,</a:t>
            </a:r>
            <a:r>
              <a:rPr sz="2650" spc="-25" dirty="0">
                <a:latin typeface="Times New Roman"/>
                <a:cs typeface="Times New Roman"/>
              </a:rPr>
              <a:t> </a:t>
            </a:r>
            <a:r>
              <a:rPr sz="2650" spc="-15" dirty="0">
                <a:latin typeface="Times New Roman"/>
                <a:cs typeface="Times New Roman"/>
              </a:rPr>
              <a:t>alınabilir.</a:t>
            </a:r>
            <a:endParaRPr sz="265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  <a:spcBef>
                <a:spcPts val="1585"/>
              </a:spcBef>
              <a:buSzPct val="96226"/>
              <a:buFont typeface="Wingdings"/>
              <a:buChar char=""/>
              <a:tabLst>
                <a:tab pos="281305" algn="l"/>
              </a:tabLst>
            </a:pPr>
            <a:r>
              <a:rPr sz="2650" u="sng" spc="-5" dirty="0">
                <a:latin typeface="Times New Roman"/>
                <a:cs typeface="Times New Roman"/>
              </a:rPr>
              <a:t>Asenkron motorda klasik 3-faz </a:t>
            </a:r>
            <a:r>
              <a:rPr sz="2650" u="sng" spc="-10" dirty="0">
                <a:latin typeface="Times New Roman"/>
                <a:cs typeface="Times New Roman"/>
              </a:rPr>
              <a:t>sargıları </a:t>
            </a:r>
            <a:r>
              <a:rPr sz="2650" u="sng" dirty="0">
                <a:latin typeface="Times New Roman"/>
                <a:cs typeface="Times New Roman"/>
              </a:rPr>
              <a:t>döner </a:t>
            </a:r>
            <a:r>
              <a:rPr sz="2650" u="sng" spc="-10" dirty="0">
                <a:latin typeface="Times New Roman"/>
                <a:cs typeface="Times New Roman"/>
              </a:rPr>
              <a:t>manyetik </a:t>
            </a:r>
            <a:r>
              <a:rPr sz="2650" u="sng" spc="-5" dirty="0">
                <a:latin typeface="Times New Roman"/>
                <a:cs typeface="Times New Roman"/>
              </a:rPr>
              <a:t>alanı </a:t>
            </a:r>
            <a:r>
              <a:rPr sz="2650" u="sng" dirty="0">
                <a:latin typeface="Times New Roman"/>
                <a:cs typeface="Times New Roman"/>
              </a:rPr>
              <a:t> </a:t>
            </a:r>
            <a:r>
              <a:rPr sz="2650" u="sng" spc="-5" dirty="0">
                <a:latin typeface="Times New Roman"/>
                <a:cs typeface="Times New Roman"/>
              </a:rPr>
              <a:t>meydana</a:t>
            </a:r>
            <a:r>
              <a:rPr sz="2650" u="sng" dirty="0">
                <a:latin typeface="Times New Roman"/>
                <a:cs typeface="Times New Roman"/>
              </a:rPr>
              <a:t> </a:t>
            </a:r>
            <a:r>
              <a:rPr sz="2650" u="sng" spc="-15" dirty="0">
                <a:latin typeface="Times New Roman"/>
                <a:cs typeface="Times New Roman"/>
              </a:rPr>
              <a:t>getirirler</a:t>
            </a:r>
            <a:r>
              <a:rPr sz="2650" spc="-15" dirty="0">
                <a:latin typeface="Times New Roman"/>
                <a:cs typeface="Times New Roman"/>
              </a:rPr>
              <a:t>,</a:t>
            </a:r>
            <a:r>
              <a:rPr sz="2650" spc="-1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rotor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ise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içinden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akım</a:t>
            </a:r>
            <a:r>
              <a:rPr sz="2650" spc="-5" dirty="0">
                <a:latin typeface="Times New Roman"/>
                <a:cs typeface="Times New Roman"/>
              </a:rPr>
              <a:t> geçen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iletkenleri </a:t>
            </a:r>
            <a:r>
              <a:rPr sz="2650" spc="-5" dirty="0">
                <a:latin typeface="Times New Roman"/>
                <a:cs typeface="Times New Roman"/>
              </a:rPr>
              <a:t> </a:t>
            </a:r>
            <a:r>
              <a:rPr sz="2650" spc="-20" dirty="0">
                <a:latin typeface="Times New Roman"/>
                <a:cs typeface="Times New Roman"/>
              </a:rPr>
              <a:t>taşırlar.</a:t>
            </a:r>
            <a:endParaRPr sz="2650" dirty="0">
              <a:latin typeface="Times New Roman"/>
              <a:cs typeface="Times New Roman"/>
            </a:endParaRPr>
          </a:p>
          <a:p>
            <a:pPr marL="12700" marR="5715" algn="just">
              <a:lnSpc>
                <a:spcPct val="99800"/>
              </a:lnSpc>
              <a:spcBef>
                <a:spcPts val="1590"/>
              </a:spcBef>
              <a:buSzPct val="96226"/>
              <a:buFont typeface="Wingdings"/>
              <a:buChar char=""/>
              <a:tabLst>
                <a:tab pos="281305" algn="l"/>
              </a:tabLst>
            </a:pPr>
            <a:r>
              <a:rPr sz="2650" dirty="0">
                <a:latin typeface="Times New Roman"/>
                <a:cs typeface="Times New Roman"/>
              </a:rPr>
              <a:t>DA</a:t>
            </a:r>
            <a:r>
              <a:rPr sz="2650" spc="5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motorlarına</a:t>
            </a:r>
            <a:r>
              <a:rPr sz="2650" spc="-5" dirty="0">
                <a:latin typeface="Times New Roman"/>
                <a:cs typeface="Times New Roman"/>
              </a:rPr>
              <a:t> benzer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olarak,</a:t>
            </a:r>
            <a:r>
              <a:rPr sz="2650" spc="-5" dirty="0">
                <a:latin typeface="Times New Roman"/>
                <a:cs typeface="Times New Roman"/>
              </a:rPr>
              <a:t> döner</a:t>
            </a:r>
            <a:r>
              <a:rPr sz="2650" dirty="0">
                <a:latin typeface="Times New Roman"/>
                <a:cs typeface="Times New Roman"/>
              </a:rPr>
              <a:t> MMK</a:t>
            </a:r>
            <a:r>
              <a:rPr sz="2650" spc="5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ile</a:t>
            </a:r>
            <a:r>
              <a:rPr sz="2650" spc="-5" dirty="0">
                <a:latin typeface="Times New Roman"/>
                <a:cs typeface="Times New Roman"/>
              </a:rPr>
              <a:t> rotor 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arasındaki hız </a:t>
            </a:r>
            <a:r>
              <a:rPr sz="2650" spc="-10" dirty="0">
                <a:latin typeface="Times New Roman"/>
                <a:cs typeface="Times New Roman"/>
              </a:rPr>
              <a:t>farkından </a:t>
            </a:r>
            <a:r>
              <a:rPr sz="2650" spc="-5" dirty="0">
                <a:latin typeface="Times New Roman"/>
                <a:cs typeface="Times New Roman"/>
              </a:rPr>
              <a:t>dolayı rotorda </a:t>
            </a:r>
            <a:r>
              <a:rPr sz="2650" dirty="0">
                <a:latin typeface="Times New Roman"/>
                <a:cs typeface="Times New Roman"/>
              </a:rPr>
              <a:t>bir EMK ve </a:t>
            </a:r>
            <a:r>
              <a:rPr sz="2650" spc="-5" dirty="0">
                <a:latin typeface="Times New Roman"/>
                <a:cs typeface="Times New Roman"/>
              </a:rPr>
              <a:t>dolayısıyla </a:t>
            </a:r>
            <a:r>
              <a:rPr sz="2650" dirty="0">
                <a:latin typeface="Times New Roman"/>
                <a:cs typeface="Times New Roman"/>
              </a:rPr>
              <a:t> bir</a:t>
            </a:r>
            <a:r>
              <a:rPr sz="2650" spc="-15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akım</a:t>
            </a:r>
            <a:r>
              <a:rPr sz="2650" spc="-25" dirty="0">
                <a:latin typeface="Times New Roman"/>
                <a:cs typeface="Times New Roman"/>
              </a:rPr>
              <a:t> </a:t>
            </a:r>
            <a:r>
              <a:rPr sz="2650" spc="-15" dirty="0">
                <a:latin typeface="Times New Roman"/>
                <a:cs typeface="Times New Roman"/>
              </a:rPr>
              <a:t>endüklenecektir.</a:t>
            </a:r>
            <a:endParaRPr sz="265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ts val="3170"/>
              </a:lnSpc>
              <a:spcBef>
                <a:spcPts val="1705"/>
              </a:spcBef>
              <a:buSzPct val="96226"/>
              <a:buFont typeface="Wingdings"/>
              <a:buChar char=""/>
              <a:tabLst>
                <a:tab pos="281305" algn="l"/>
              </a:tabLst>
            </a:pPr>
            <a:r>
              <a:rPr sz="2650" spc="-5" dirty="0">
                <a:latin typeface="Times New Roman"/>
                <a:cs typeface="Times New Roman"/>
              </a:rPr>
              <a:t>Bu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akım,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döner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MMK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ile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rotor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arasındaki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hız</a:t>
            </a:r>
            <a:r>
              <a:rPr sz="2650" spc="65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farkını 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azaltacak</a:t>
            </a:r>
            <a:r>
              <a:rPr sz="2650" spc="-35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şekilde</a:t>
            </a:r>
            <a:r>
              <a:rPr sz="2650" spc="-15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bir</a:t>
            </a:r>
            <a:r>
              <a:rPr sz="2650" spc="-10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tork</a:t>
            </a:r>
            <a:r>
              <a:rPr sz="2650" spc="-20" dirty="0">
                <a:latin typeface="Times New Roman"/>
                <a:cs typeface="Times New Roman"/>
              </a:rPr>
              <a:t> </a:t>
            </a:r>
            <a:r>
              <a:rPr sz="2650" spc="-15" dirty="0">
                <a:latin typeface="Times New Roman"/>
                <a:cs typeface="Times New Roman"/>
              </a:rPr>
              <a:t>üretecektir.</a:t>
            </a:r>
            <a:endParaRPr sz="265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4799" y="0"/>
            <a:ext cx="10079990" cy="7559040"/>
          </a:xfrm>
          <a:custGeom>
            <a:avLst/>
            <a:gdLst/>
            <a:ahLst/>
            <a:cxnLst/>
            <a:rect l="l" t="t" r="r" b="b"/>
            <a:pathLst>
              <a:path w="10079990" h="7559040">
                <a:moveTo>
                  <a:pt x="0" y="7559039"/>
                </a:moveTo>
                <a:lnTo>
                  <a:pt x="10079735" y="7559039"/>
                </a:lnTo>
                <a:lnTo>
                  <a:pt x="10079735" y="0"/>
                </a:lnTo>
                <a:lnTo>
                  <a:pt x="0" y="0"/>
                </a:lnTo>
                <a:lnTo>
                  <a:pt x="0" y="755903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98703" y="0"/>
            <a:ext cx="10092055" cy="7571740"/>
            <a:chOff x="298703" y="0"/>
            <a:chExt cx="10092055" cy="75717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031" y="917448"/>
              <a:ext cx="9689591" cy="604570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04799" y="0"/>
              <a:ext cx="10079990" cy="7559040"/>
            </a:xfrm>
            <a:custGeom>
              <a:avLst/>
              <a:gdLst/>
              <a:ahLst/>
              <a:cxnLst/>
              <a:rect l="l" t="t" r="r" b="b"/>
              <a:pathLst>
                <a:path w="10079990" h="7559040">
                  <a:moveTo>
                    <a:pt x="0" y="7559039"/>
                  </a:moveTo>
                  <a:lnTo>
                    <a:pt x="10079735" y="7559039"/>
                  </a:lnTo>
                  <a:lnTo>
                    <a:pt x="10079735" y="0"/>
                  </a:lnTo>
                  <a:lnTo>
                    <a:pt x="0" y="0"/>
                  </a:lnTo>
                  <a:lnTo>
                    <a:pt x="0" y="755903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>
            <a:extLst>
              <a:ext uri="{FF2B5EF4-FFF2-40B4-BE49-F238E27FC236}">
                <a16:creationId xmlns:a16="http://schemas.microsoft.com/office/drawing/2014/main" id="{02E29015-D913-4AF7-8E04-4F1B670B7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670" y="657225"/>
            <a:ext cx="8040055" cy="2209800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593AEBD2-C88D-4F05-AEC7-09A3EFF0D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866" y="3095625"/>
            <a:ext cx="3171661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819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43979" y="445586"/>
            <a:ext cx="6744334" cy="429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3.</a:t>
            </a:r>
            <a:r>
              <a:rPr lang="tr-TR" dirty="0"/>
              <a:t>6</a:t>
            </a:r>
            <a:r>
              <a:rPr spc="-165" dirty="0"/>
              <a:t> </a:t>
            </a:r>
            <a:r>
              <a:rPr spc="-10" dirty="0"/>
              <a:t>Asenkron</a:t>
            </a:r>
            <a:r>
              <a:rPr dirty="0"/>
              <a:t> </a:t>
            </a:r>
            <a:r>
              <a:rPr spc="-5" dirty="0"/>
              <a:t>Makinede</a:t>
            </a:r>
            <a:r>
              <a:rPr spc="-25" dirty="0"/>
              <a:t> </a:t>
            </a:r>
            <a:r>
              <a:rPr spc="-5" dirty="0"/>
              <a:t>Güç</a:t>
            </a:r>
            <a:r>
              <a:rPr spc="-10" dirty="0"/>
              <a:t> </a:t>
            </a:r>
            <a:r>
              <a:rPr dirty="0"/>
              <a:t>ve</a:t>
            </a:r>
            <a:r>
              <a:rPr spc="-20" dirty="0"/>
              <a:t> </a:t>
            </a:r>
            <a:r>
              <a:rPr spc="-5" dirty="0"/>
              <a:t>Güç</a:t>
            </a:r>
            <a:r>
              <a:rPr spc="-20" dirty="0"/>
              <a:t> </a:t>
            </a:r>
            <a:r>
              <a:rPr dirty="0"/>
              <a:t>Kayıpları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69113" y="1772077"/>
            <a:ext cx="6117590" cy="4130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spc="15" dirty="0">
                <a:solidFill>
                  <a:srgbClr val="0070BF"/>
                </a:solidFill>
                <a:latin typeface="Times New Roman"/>
                <a:cs typeface="Times New Roman"/>
              </a:rPr>
              <a:t>Asenkron</a:t>
            </a:r>
            <a:r>
              <a:rPr sz="3050" spc="-15" dirty="0">
                <a:solidFill>
                  <a:srgbClr val="0070BF"/>
                </a:solidFill>
                <a:latin typeface="Times New Roman"/>
                <a:cs typeface="Times New Roman"/>
              </a:rPr>
              <a:t> </a:t>
            </a:r>
            <a:r>
              <a:rPr sz="3050" spc="10" dirty="0">
                <a:solidFill>
                  <a:srgbClr val="0070BF"/>
                </a:solidFill>
                <a:latin typeface="Times New Roman"/>
                <a:cs typeface="Times New Roman"/>
              </a:rPr>
              <a:t>motordaki</a:t>
            </a:r>
            <a:r>
              <a:rPr sz="3050" spc="-5" dirty="0">
                <a:solidFill>
                  <a:srgbClr val="0070BF"/>
                </a:solidFill>
                <a:latin typeface="Times New Roman"/>
                <a:cs typeface="Times New Roman"/>
              </a:rPr>
              <a:t> </a:t>
            </a:r>
            <a:r>
              <a:rPr sz="3050" spc="15" dirty="0">
                <a:solidFill>
                  <a:srgbClr val="0070BF"/>
                </a:solidFill>
                <a:latin typeface="Times New Roman"/>
                <a:cs typeface="Times New Roman"/>
              </a:rPr>
              <a:t>güç</a:t>
            </a:r>
            <a:r>
              <a:rPr sz="3050" spc="-5" dirty="0">
                <a:solidFill>
                  <a:srgbClr val="0070BF"/>
                </a:solidFill>
                <a:latin typeface="Times New Roman"/>
                <a:cs typeface="Times New Roman"/>
              </a:rPr>
              <a:t> </a:t>
            </a:r>
            <a:r>
              <a:rPr sz="3050" spc="10" dirty="0">
                <a:solidFill>
                  <a:srgbClr val="0070BF"/>
                </a:solidFill>
                <a:latin typeface="Times New Roman"/>
                <a:cs typeface="Times New Roman"/>
              </a:rPr>
              <a:t>kayıpları</a:t>
            </a:r>
            <a:r>
              <a:rPr sz="3050" dirty="0">
                <a:solidFill>
                  <a:srgbClr val="0070BF"/>
                </a:solidFill>
                <a:latin typeface="Times New Roman"/>
                <a:cs typeface="Times New Roman"/>
              </a:rPr>
              <a:t> </a:t>
            </a:r>
            <a:r>
              <a:rPr sz="3050" spc="5" dirty="0">
                <a:solidFill>
                  <a:srgbClr val="0070BF"/>
                </a:solidFill>
                <a:latin typeface="Times New Roman"/>
                <a:cs typeface="Times New Roman"/>
              </a:rPr>
              <a:t>:</a:t>
            </a:r>
            <a:endParaRPr sz="30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50" dirty="0">
              <a:latin typeface="Times New Roman"/>
              <a:cs typeface="Times New Roman"/>
            </a:endParaRPr>
          </a:p>
          <a:p>
            <a:pPr marL="390525" indent="-378460">
              <a:lnSpc>
                <a:spcPts val="3175"/>
              </a:lnSpc>
              <a:spcBef>
                <a:spcPts val="5"/>
              </a:spcBef>
              <a:buAutoNum type="arabicPeriod"/>
              <a:tabLst>
                <a:tab pos="391160" algn="l"/>
              </a:tabLst>
            </a:pPr>
            <a:r>
              <a:rPr sz="265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Elektrik</a:t>
            </a:r>
            <a:r>
              <a:rPr sz="2650" i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50" i="1" dirty="0">
                <a:solidFill>
                  <a:srgbClr val="FF0000"/>
                </a:solidFill>
                <a:latin typeface="Times New Roman"/>
                <a:cs typeface="Times New Roman"/>
              </a:rPr>
              <a:t>güç</a:t>
            </a:r>
            <a:r>
              <a:rPr sz="2650" i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50" i="1" dirty="0">
                <a:solidFill>
                  <a:srgbClr val="FF0000"/>
                </a:solidFill>
                <a:latin typeface="Times New Roman"/>
                <a:cs typeface="Times New Roman"/>
              </a:rPr>
              <a:t>kayıpları</a:t>
            </a:r>
            <a:endParaRPr sz="2650" dirty="0">
              <a:latin typeface="Times New Roman"/>
              <a:cs typeface="Times New Roman"/>
            </a:endParaRPr>
          </a:p>
          <a:p>
            <a:pPr marL="894715" lvl="1" indent="-378460">
              <a:lnSpc>
                <a:spcPts val="3175"/>
              </a:lnSpc>
              <a:buFont typeface="Wingdings"/>
              <a:buChar char=""/>
              <a:tabLst>
                <a:tab pos="895350" algn="l"/>
              </a:tabLst>
            </a:pPr>
            <a:r>
              <a:rPr sz="2650" i="1" dirty="0">
                <a:latin typeface="Times New Roman"/>
                <a:cs typeface="Times New Roman"/>
              </a:rPr>
              <a:t>Stator</a:t>
            </a:r>
            <a:r>
              <a:rPr sz="2650" i="1" spc="-50" dirty="0">
                <a:latin typeface="Times New Roman"/>
                <a:cs typeface="Times New Roman"/>
              </a:rPr>
              <a:t> </a:t>
            </a:r>
            <a:r>
              <a:rPr sz="2650" i="1" dirty="0">
                <a:latin typeface="Times New Roman"/>
                <a:cs typeface="Times New Roman"/>
              </a:rPr>
              <a:t>bakır</a:t>
            </a:r>
            <a:r>
              <a:rPr sz="2650" i="1" spc="-30" dirty="0">
                <a:latin typeface="Times New Roman"/>
                <a:cs typeface="Times New Roman"/>
              </a:rPr>
              <a:t> </a:t>
            </a:r>
            <a:r>
              <a:rPr sz="2650" i="1" dirty="0">
                <a:latin typeface="Times New Roman"/>
                <a:cs typeface="Times New Roman"/>
              </a:rPr>
              <a:t>kayıpları</a:t>
            </a:r>
            <a:r>
              <a:rPr sz="2650" i="1" spc="-55" dirty="0">
                <a:latin typeface="Times New Roman"/>
                <a:cs typeface="Times New Roman"/>
              </a:rPr>
              <a:t> </a:t>
            </a:r>
            <a:r>
              <a:rPr sz="2650" i="1" spc="-5" dirty="0">
                <a:latin typeface="Times New Roman"/>
                <a:cs typeface="Times New Roman"/>
              </a:rPr>
              <a:t>(Pscl)</a:t>
            </a:r>
            <a:endParaRPr sz="2650" dirty="0">
              <a:latin typeface="Times New Roman"/>
              <a:cs typeface="Times New Roman"/>
            </a:endParaRPr>
          </a:p>
          <a:p>
            <a:pPr marL="894715" lvl="1" indent="-378460">
              <a:lnSpc>
                <a:spcPct val="100000"/>
              </a:lnSpc>
              <a:buFont typeface="Wingdings"/>
              <a:buChar char=""/>
              <a:tabLst>
                <a:tab pos="895350" algn="l"/>
              </a:tabLst>
            </a:pPr>
            <a:r>
              <a:rPr sz="2650" i="1" spc="-5" dirty="0">
                <a:latin typeface="Times New Roman"/>
                <a:cs typeface="Times New Roman"/>
              </a:rPr>
              <a:t>Demir</a:t>
            </a:r>
            <a:r>
              <a:rPr sz="2650" i="1" spc="-35" dirty="0">
                <a:latin typeface="Times New Roman"/>
                <a:cs typeface="Times New Roman"/>
              </a:rPr>
              <a:t> </a:t>
            </a:r>
            <a:r>
              <a:rPr sz="2650" i="1" dirty="0">
                <a:latin typeface="Times New Roman"/>
                <a:cs typeface="Times New Roman"/>
              </a:rPr>
              <a:t>kayıpları</a:t>
            </a:r>
            <a:r>
              <a:rPr sz="2650" i="1" spc="-50" dirty="0">
                <a:latin typeface="Times New Roman"/>
                <a:cs typeface="Times New Roman"/>
              </a:rPr>
              <a:t> </a:t>
            </a:r>
            <a:r>
              <a:rPr sz="2650" i="1" spc="-15" dirty="0">
                <a:latin typeface="Times New Roman"/>
                <a:cs typeface="Times New Roman"/>
              </a:rPr>
              <a:t>(Pcore)</a:t>
            </a:r>
            <a:endParaRPr sz="2650" dirty="0">
              <a:latin typeface="Times New Roman"/>
              <a:cs typeface="Times New Roman"/>
            </a:endParaRPr>
          </a:p>
          <a:p>
            <a:pPr marL="894715" lvl="1" indent="-378460">
              <a:lnSpc>
                <a:spcPct val="100000"/>
              </a:lnSpc>
              <a:buFont typeface="Wingdings"/>
              <a:buChar char=""/>
              <a:tabLst>
                <a:tab pos="895350" algn="l"/>
              </a:tabLst>
            </a:pPr>
            <a:r>
              <a:rPr sz="2650" i="1" dirty="0">
                <a:latin typeface="Times New Roman"/>
                <a:cs typeface="Times New Roman"/>
              </a:rPr>
              <a:t>Rotor</a:t>
            </a:r>
            <a:r>
              <a:rPr sz="2650" i="1" spc="-50" dirty="0">
                <a:latin typeface="Times New Roman"/>
                <a:cs typeface="Times New Roman"/>
              </a:rPr>
              <a:t> </a:t>
            </a:r>
            <a:r>
              <a:rPr sz="2650" i="1" dirty="0">
                <a:latin typeface="Times New Roman"/>
                <a:cs typeface="Times New Roman"/>
              </a:rPr>
              <a:t>bakır</a:t>
            </a:r>
            <a:r>
              <a:rPr sz="2650" i="1" spc="-30" dirty="0">
                <a:latin typeface="Times New Roman"/>
                <a:cs typeface="Times New Roman"/>
              </a:rPr>
              <a:t> </a:t>
            </a:r>
            <a:r>
              <a:rPr sz="2650" i="1" dirty="0">
                <a:latin typeface="Times New Roman"/>
                <a:cs typeface="Times New Roman"/>
              </a:rPr>
              <a:t>kayıpları</a:t>
            </a:r>
            <a:r>
              <a:rPr sz="2650" i="1" spc="-45" dirty="0">
                <a:latin typeface="Times New Roman"/>
                <a:cs typeface="Times New Roman"/>
              </a:rPr>
              <a:t> </a:t>
            </a:r>
            <a:r>
              <a:rPr sz="2650" i="1" spc="-20" dirty="0">
                <a:latin typeface="Times New Roman"/>
                <a:cs typeface="Times New Roman"/>
              </a:rPr>
              <a:t>(Prcl)</a:t>
            </a:r>
            <a:endParaRPr sz="2650" dirty="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Wingdings"/>
              <a:buChar char=""/>
            </a:pPr>
            <a:endParaRPr sz="2750" dirty="0">
              <a:latin typeface="Times New Roman"/>
              <a:cs typeface="Times New Roman"/>
            </a:endParaRPr>
          </a:p>
          <a:p>
            <a:pPr marL="349250" indent="-337185">
              <a:lnSpc>
                <a:spcPts val="3175"/>
              </a:lnSpc>
              <a:buAutoNum type="arabicPeriod"/>
              <a:tabLst>
                <a:tab pos="349885" algn="l"/>
              </a:tabLst>
            </a:pPr>
            <a:r>
              <a:rPr sz="2650" i="1" dirty="0">
                <a:solidFill>
                  <a:srgbClr val="FF0000"/>
                </a:solidFill>
                <a:latin typeface="Times New Roman"/>
                <a:cs typeface="Times New Roman"/>
              </a:rPr>
              <a:t>Mekanik</a:t>
            </a:r>
            <a:r>
              <a:rPr sz="2650" i="1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50" i="1" dirty="0">
                <a:solidFill>
                  <a:srgbClr val="FF0000"/>
                </a:solidFill>
                <a:latin typeface="Times New Roman"/>
                <a:cs typeface="Times New Roman"/>
              </a:rPr>
              <a:t>güç</a:t>
            </a:r>
            <a:r>
              <a:rPr sz="2650" i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50" i="1" dirty="0">
                <a:solidFill>
                  <a:srgbClr val="FF0000"/>
                </a:solidFill>
                <a:latin typeface="Times New Roman"/>
                <a:cs typeface="Times New Roman"/>
              </a:rPr>
              <a:t>kayıpları</a:t>
            </a:r>
            <a:endParaRPr sz="2650" dirty="0">
              <a:latin typeface="Times New Roman"/>
              <a:cs typeface="Times New Roman"/>
            </a:endParaRPr>
          </a:p>
          <a:p>
            <a:pPr marL="894715" lvl="1" indent="-378460">
              <a:lnSpc>
                <a:spcPts val="3175"/>
              </a:lnSpc>
              <a:buFont typeface="Wingdings"/>
              <a:buChar char=""/>
              <a:tabLst>
                <a:tab pos="895350" algn="l"/>
              </a:tabLst>
            </a:pPr>
            <a:r>
              <a:rPr sz="2650" i="1" dirty="0">
                <a:latin typeface="Times New Roman"/>
                <a:cs typeface="Times New Roman"/>
              </a:rPr>
              <a:t>Sürtünme</a:t>
            </a:r>
            <a:r>
              <a:rPr sz="2650" i="1" spc="-55" dirty="0">
                <a:latin typeface="Times New Roman"/>
                <a:cs typeface="Times New Roman"/>
              </a:rPr>
              <a:t> </a:t>
            </a:r>
            <a:r>
              <a:rPr sz="2650" i="1" spc="-5" dirty="0">
                <a:latin typeface="Times New Roman"/>
                <a:cs typeface="Times New Roman"/>
              </a:rPr>
              <a:t>ve</a:t>
            </a:r>
            <a:r>
              <a:rPr sz="2650" i="1" spc="-20" dirty="0">
                <a:latin typeface="Times New Roman"/>
                <a:cs typeface="Times New Roman"/>
              </a:rPr>
              <a:t> </a:t>
            </a:r>
            <a:r>
              <a:rPr sz="2650" i="1" dirty="0">
                <a:latin typeface="Times New Roman"/>
                <a:cs typeface="Times New Roman"/>
              </a:rPr>
              <a:t>rüzgar</a:t>
            </a:r>
            <a:r>
              <a:rPr sz="2650" i="1" spc="-40" dirty="0">
                <a:latin typeface="Times New Roman"/>
                <a:cs typeface="Times New Roman"/>
              </a:rPr>
              <a:t> </a:t>
            </a:r>
            <a:r>
              <a:rPr sz="2650" i="1" dirty="0">
                <a:latin typeface="Times New Roman"/>
                <a:cs typeface="Times New Roman"/>
              </a:rPr>
              <a:t>kayıpları</a:t>
            </a:r>
            <a:r>
              <a:rPr sz="2650" i="1" spc="-45" dirty="0">
                <a:latin typeface="Times New Roman"/>
                <a:cs typeface="Times New Roman"/>
              </a:rPr>
              <a:t> </a:t>
            </a:r>
            <a:r>
              <a:rPr sz="2650" i="1" dirty="0">
                <a:latin typeface="Times New Roman"/>
                <a:cs typeface="Times New Roman"/>
              </a:rPr>
              <a:t>(PF&amp;W)</a:t>
            </a:r>
            <a:endParaRPr sz="2650" dirty="0">
              <a:latin typeface="Times New Roman"/>
              <a:cs typeface="Times New Roman"/>
            </a:endParaRPr>
          </a:p>
          <a:p>
            <a:pPr marL="894715" lvl="1" indent="-378460">
              <a:lnSpc>
                <a:spcPct val="100000"/>
              </a:lnSpc>
              <a:buFont typeface="Wingdings"/>
              <a:buChar char=""/>
              <a:tabLst>
                <a:tab pos="895350" algn="l"/>
              </a:tabLst>
            </a:pPr>
            <a:r>
              <a:rPr sz="2650" i="1" dirty="0">
                <a:latin typeface="Times New Roman"/>
                <a:cs typeface="Times New Roman"/>
              </a:rPr>
              <a:t>Kaçak</a:t>
            </a:r>
            <a:r>
              <a:rPr sz="2650" i="1" spc="-45" dirty="0">
                <a:latin typeface="Times New Roman"/>
                <a:cs typeface="Times New Roman"/>
              </a:rPr>
              <a:t> </a:t>
            </a:r>
            <a:r>
              <a:rPr sz="2650" i="1" dirty="0">
                <a:latin typeface="Times New Roman"/>
                <a:cs typeface="Times New Roman"/>
              </a:rPr>
              <a:t>yük</a:t>
            </a:r>
            <a:r>
              <a:rPr sz="2650" i="1" spc="-25" dirty="0">
                <a:latin typeface="Times New Roman"/>
                <a:cs typeface="Times New Roman"/>
              </a:rPr>
              <a:t> </a:t>
            </a:r>
            <a:r>
              <a:rPr sz="2650" i="1" dirty="0">
                <a:latin typeface="Times New Roman"/>
                <a:cs typeface="Times New Roman"/>
              </a:rPr>
              <a:t>kayıpları</a:t>
            </a:r>
            <a:r>
              <a:rPr sz="2650" i="1" spc="-45" dirty="0">
                <a:latin typeface="Times New Roman"/>
                <a:cs typeface="Times New Roman"/>
              </a:rPr>
              <a:t> </a:t>
            </a:r>
            <a:r>
              <a:rPr sz="2650" i="1" spc="-5" dirty="0">
                <a:latin typeface="Times New Roman"/>
                <a:cs typeface="Times New Roman"/>
              </a:rPr>
              <a:t>(Pstray)</a:t>
            </a:r>
            <a:endParaRPr sz="265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799" y="0"/>
            <a:ext cx="10079990" cy="7559040"/>
          </a:xfrm>
          <a:custGeom>
            <a:avLst/>
            <a:gdLst/>
            <a:ahLst/>
            <a:cxnLst/>
            <a:rect l="l" t="t" r="r" b="b"/>
            <a:pathLst>
              <a:path w="10079990" h="7559040">
                <a:moveTo>
                  <a:pt x="0" y="7559039"/>
                </a:moveTo>
                <a:lnTo>
                  <a:pt x="10079735" y="7559039"/>
                </a:lnTo>
                <a:lnTo>
                  <a:pt x="10079735" y="0"/>
                </a:lnTo>
                <a:lnTo>
                  <a:pt x="0" y="0"/>
                </a:lnTo>
                <a:lnTo>
                  <a:pt x="0" y="755903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308100" y="717614"/>
            <a:ext cx="8376284" cy="5885815"/>
            <a:chOff x="1310639" y="1005840"/>
            <a:chExt cx="8376284" cy="58858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0639" y="1005840"/>
              <a:ext cx="8375903" cy="588568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790431" y="6385559"/>
              <a:ext cx="419100" cy="407034"/>
            </a:xfrm>
            <a:custGeom>
              <a:avLst/>
              <a:gdLst/>
              <a:ahLst/>
              <a:cxnLst/>
              <a:rect l="l" t="t" r="r" b="b"/>
              <a:pathLst>
                <a:path w="419100" h="407034">
                  <a:moveTo>
                    <a:pt x="419099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19099" y="406907"/>
                  </a:lnTo>
                  <a:lnTo>
                    <a:pt x="4190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907916" y="6600587"/>
            <a:ext cx="317627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spc="10" dirty="0">
                <a:latin typeface="Times New Roman"/>
                <a:cs typeface="Times New Roman"/>
              </a:rPr>
              <a:t>Asenkron</a:t>
            </a:r>
            <a:r>
              <a:rPr sz="1950" spc="15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motor</a:t>
            </a:r>
            <a:r>
              <a:rPr sz="1950" spc="35" dirty="0">
                <a:latin typeface="Times New Roman"/>
                <a:cs typeface="Times New Roman"/>
              </a:rPr>
              <a:t> </a:t>
            </a:r>
            <a:r>
              <a:rPr sz="1950" spc="15" dirty="0">
                <a:latin typeface="Times New Roman"/>
                <a:cs typeface="Times New Roman"/>
              </a:rPr>
              <a:t>güç</a:t>
            </a:r>
            <a:r>
              <a:rPr sz="1950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diyagramı</a:t>
            </a:r>
            <a:endParaRPr sz="195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4799" y="0"/>
            <a:ext cx="10079990" cy="7559040"/>
          </a:xfrm>
          <a:custGeom>
            <a:avLst/>
            <a:gdLst/>
            <a:ahLst/>
            <a:cxnLst/>
            <a:rect l="l" t="t" r="r" b="b"/>
            <a:pathLst>
              <a:path w="10079990" h="7559040">
                <a:moveTo>
                  <a:pt x="0" y="7559039"/>
                </a:moveTo>
                <a:lnTo>
                  <a:pt x="10079735" y="7559039"/>
                </a:lnTo>
                <a:lnTo>
                  <a:pt x="10079735" y="0"/>
                </a:lnTo>
                <a:lnTo>
                  <a:pt x="0" y="0"/>
                </a:lnTo>
                <a:lnTo>
                  <a:pt x="0" y="755903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E532520-992E-421C-9762-0571B9075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2181225"/>
            <a:ext cx="9232900" cy="298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870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4598D25-E626-44EA-86E3-2D5086343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950" y="5521655"/>
            <a:ext cx="5143500" cy="153637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A3D7F7DC-0C97-4830-B8E4-E9F0AA469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436" y="3822123"/>
            <a:ext cx="7369227" cy="1544029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41D8373D-22CF-4453-AB16-3A997A61F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6299" y="546648"/>
            <a:ext cx="6803500" cy="310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4770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FC26FEF-7B0E-4C09-96AB-6DCCDAFA2C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4436" y="352425"/>
            <a:ext cx="9296400" cy="4206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dirty="0"/>
              <a:t>3.7 Asenkron Makinanın Hat ve Faz Değerleri Arasındaki İlişki</a:t>
            </a:r>
            <a:endParaRPr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E77E44FC-5076-4B77-A71B-AD61F0B0EED9}"/>
              </a:ext>
            </a:extLst>
          </p:cNvPr>
          <p:cNvSpPr txBox="1">
            <a:spLocks/>
          </p:cNvSpPr>
          <p:nvPr/>
        </p:nvSpPr>
        <p:spPr>
          <a:xfrm>
            <a:off x="3984336" y="964606"/>
            <a:ext cx="3276600" cy="4206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650" b="1" i="0">
                <a:solidFill>
                  <a:srgbClr val="CC3300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tr-TR" kern="0" dirty="0"/>
              <a:t>3.7.1 Yıldız Bağlantı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B787C034-9AAF-4EC2-81DE-5B76D18D8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0" y="1422908"/>
            <a:ext cx="7419975" cy="3390485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4ED5E2EE-689E-4A13-8B8F-43E6DB74D484}"/>
              </a:ext>
            </a:extLst>
          </p:cNvPr>
          <p:cNvSpPr txBox="1">
            <a:spLocks/>
          </p:cNvSpPr>
          <p:nvPr/>
        </p:nvSpPr>
        <p:spPr>
          <a:xfrm>
            <a:off x="4010891" y="5004947"/>
            <a:ext cx="3276600" cy="4206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650" b="1" i="0">
                <a:solidFill>
                  <a:srgbClr val="CC3300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tr-TR" kern="0" dirty="0"/>
              <a:t>3.7.1 Üçgen Bağlantı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65E22DE7-D28F-44F0-9182-95D6F8F4C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0" y="5469510"/>
            <a:ext cx="7497049" cy="180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29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9AC68BC9-76F9-4B71-AC53-7427603FBD21}"/>
              </a:ext>
            </a:extLst>
          </p:cNvPr>
          <p:cNvSpPr txBox="1"/>
          <p:nvPr/>
        </p:nvSpPr>
        <p:spPr>
          <a:xfrm>
            <a:off x="812800" y="428625"/>
            <a:ext cx="906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Asenkron makinanın etiket değerleri yani akım ve gerilim değerleri hat değerleridir.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Bir faz gücü, toplam 3 faz olduğundan 3 ile çarparız. 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BB017F3-395A-424F-8B0C-762F9434A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560" y="1438513"/>
            <a:ext cx="3496280" cy="653151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BF481D17-C6A1-4A74-BC57-FEC561296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309" y="2549285"/>
            <a:ext cx="3629025" cy="1524345"/>
          </a:xfrm>
          <a:prstGeom prst="rect">
            <a:avLst/>
          </a:prstGeom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DB0B22A9-A2DA-472E-83DB-295DED10351D}"/>
              </a:ext>
            </a:extLst>
          </p:cNvPr>
          <p:cNvSpPr txBox="1"/>
          <p:nvPr/>
        </p:nvSpPr>
        <p:spPr>
          <a:xfrm>
            <a:off x="794327" y="2184283"/>
            <a:ext cx="2071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Yıldız bağlantıda,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50C4126E-7CA4-4E95-B157-06267D6A8D12}"/>
              </a:ext>
            </a:extLst>
          </p:cNvPr>
          <p:cNvSpPr txBox="1"/>
          <p:nvPr/>
        </p:nvSpPr>
        <p:spPr>
          <a:xfrm>
            <a:off x="794327" y="4275228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Üçgen bağlantıda,</a:t>
            </a:r>
          </a:p>
        </p:txBody>
      </p:sp>
      <p:pic>
        <p:nvPicPr>
          <p:cNvPr id="14" name="Resim 13">
            <a:extLst>
              <a:ext uri="{FF2B5EF4-FFF2-40B4-BE49-F238E27FC236}">
                <a16:creationId xmlns:a16="http://schemas.microsoft.com/office/drawing/2014/main" id="{A238AD3E-AA8A-4F80-9A3B-816DCF9EE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454" y="4644560"/>
            <a:ext cx="386715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936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1607BFDC-C0C1-4EDE-8F0D-C10056F0C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435" y="352425"/>
            <a:ext cx="7474527" cy="2821737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214DAD37-6860-46CD-B0D5-352DBF08B7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9" t="6444"/>
          <a:stretch/>
        </p:blipFill>
        <p:spPr>
          <a:xfrm>
            <a:off x="1758659" y="3400425"/>
            <a:ext cx="7176077" cy="2490379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E3B0D78E-5F42-4B98-A26E-A81B3B0BD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6600825"/>
            <a:ext cx="2886478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10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85FF0D7-A377-4BCD-B158-8EA12C75F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428625"/>
            <a:ext cx="8743950" cy="133836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D7AAE098-01F6-4116-A5E7-D5957E8EB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587" y="1952625"/>
            <a:ext cx="9020175" cy="2124075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7701B6A5-D7E6-4DF2-9285-82EBB2B81C97}"/>
              </a:ext>
            </a:extLst>
          </p:cNvPr>
          <p:cNvSpPr txBox="1"/>
          <p:nvPr/>
        </p:nvSpPr>
        <p:spPr>
          <a:xfrm>
            <a:off x="698500" y="424762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Çıkış gücü etiket değeri ile aynı çıktığına göre motorumuz tam yükte çalışıyor demektir.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2AFD1903-1008-4F50-B9AD-887FC25F5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0" y="4822925"/>
            <a:ext cx="8244490" cy="202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629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65029" y="1353530"/>
            <a:ext cx="7266940" cy="429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50" spc="-5" dirty="0">
                <a:latin typeface="Times New Roman"/>
                <a:cs typeface="Times New Roman"/>
              </a:rPr>
              <a:t>döner</a:t>
            </a:r>
            <a:r>
              <a:rPr sz="2650" spc="250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manyetik</a:t>
            </a:r>
            <a:r>
              <a:rPr sz="2650" spc="254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alanın</a:t>
            </a:r>
            <a:r>
              <a:rPr sz="2650" spc="254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(stator</a:t>
            </a:r>
            <a:r>
              <a:rPr sz="2650" spc="260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manyetik</a:t>
            </a:r>
            <a:r>
              <a:rPr sz="2650" spc="254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alanı),</a:t>
            </a:r>
            <a:r>
              <a:rPr sz="2650" spc="24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döner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65029" y="949671"/>
            <a:ext cx="8651240" cy="833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indent="-268605" algn="r">
              <a:lnSpc>
                <a:spcPct val="100000"/>
              </a:lnSpc>
              <a:spcBef>
                <a:spcPts val="100"/>
              </a:spcBef>
              <a:buSzPct val="96226"/>
              <a:buFont typeface="Wingdings"/>
              <a:buChar char=""/>
              <a:tabLst>
                <a:tab pos="268605" algn="l"/>
                <a:tab pos="1826895" algn="l"/>
                <a:tab pos="2752090" algn="l"/>
                <a:tab pos="4868545" algn="l"/>
                <a:tab pos="7302500" algn="l"/>
              </a:tabLst>
            </a:pPr>
            <a:r>
              <a:rPr sz="2650" spc="-5" dirty="0">
                <a:latin typeface="Times New Roman"/>
                <a:cs typeface="Times New Roman"/>
              </a:rPr>
              <a:t>Alternatif	akım	</a:t>
            </a:r>
            <a:r>
              <a:rPr sz="2650" spc="-10" dirty="0">
                <a:latin typeface="Times New Roman"/>
                <a:cs typeface="Times New Roman"/>
              </a:rPr>
              <a:t>makinelerinin	isimlendirilmesi	ürettikleri</a:t>
            </a:r>
            <a:endParaRPr sz="2650">
              <a:latin typeface="Times New Roman"/>
              <a:cs typeface="Times New Roman"/>
            </a:endParaRPr>
          </a:p>
          <a:p>
            <a:pPr marR="6350" algn="r">
              <a:lnSpc>
                <a:spcPct val="100000"/>
              </a:lnSpc>
            </a:pPr>
            <a:r>
              <a:rPr sz="2650" spc="-10" dirty="0">
                <a:latin typeface="Times New Roman"/>
                <a:cs typeface="Times New Roman"/>
              </a:rPr>
              <a:t>mekanik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5029" y="1757390"/>
            <a:ext cx="8652510" cy="2849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50" spc="-5" dirty="0">
                <a:latin typeface="Times New Roman"/>
                <a:cs typeface="Times New Roman"/>
              </a:rPr>
              <a:t>kısım</a:t>
            </a:r>
            <a:r>
              <a:rPr sz="2650" spc="-10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(rotor)</a:t>
            </a:r>
            <a:r>
              <a:rPr sz="2650" spc="-25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ile</a:t>
            </a:r>
            <a:r>
              <a:rPr sz="2650" spc="-15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eş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zamanlı</a:t>
            </a:r>
            <a:r>
              <a:rPr sz="2650" spc="-15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oluşu</a:t>
            </a:r>
            <a:r>
              <a:rPr sz="2650" spc="-20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ya da</a:t>
            </a:r>
            <a:r>
              <a:rPr sz="2650" spc="-15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olmayışına</a:t>
            </a:r>
            <a:r>
              <a:rPr sz="2650" spc="-20" dirty="0">
                <a:latin typeface="Times New Roman"/>
                <a:cs typeface="Times New Roman"/>
              </a:rPr>
              <a:t> göredir.</a:t>
            </a:r>
            <a:endParaRPr sz="26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 marR="5715">
              <a:lnSpc>
                <a:spcPct val="100000"/>
              </a:lnSpc>
              <a:buFont typeface="Wingdings"/>
              <a:buChar char=""/>
              <a:tabLst>
                <a:tab pos="365125" algn="l"/>
              </a:tabLst>
            </a:pPr>
            <a:r>
              <a:rPr sz="2650" b="1" spc="-10" dirty="0">
                <a:latin typeface="Times New Roman"/>
                <a:cs typeface="Times New Roman"/>
              </a:rPr>
              <a:t>Senkron</a:t>
            </a:r>
            <a:r>
              <a:rPr sz="2650" b="1" spc="160" dirty="0">
                <a:latin typeface="Times New Roman"/>
                <a:cs typeface="Times New Roman"/>
              </a:rPr>
              <a:t> </a:t>
            </a:r>
            <a:r>
              <a:rPr sz="2650" b="1" spc="-5" dirty="0">
                <a:latin typeface="Times New Roman"/>
                <a:cs typeface="Times New Roman"/>
              </a:rPr>
              <a:t>Makine:</a:t>
            </a:r>
            <a:r>
              <a:rPr sz="2650" spc="-5" dirty="0">
                <a:latin typeface="Times New Roman"/>
                <a:cs typeface="Times New Roman"/>
              </a:rPr>
              <a:t>Stator</a:t>
            </a:r>
            <a:r>
              <a:rPr sz="2650" spc="160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manyetik</a:t>
            </a:r>
            <a:r>
              <a:rPr sz="2650" spc="170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alanı</a:t>
            </a:r>
            <a:r>
              <a:rPr sz="2650" spc="150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döner</a:t>
            </a:r>
            <a:r>
              <a:rPr sz="2650" spc="16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kısım</a:t>
            </a:r>
            <a:r>
              <a:rPr sz="2650" spc="145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devrine </a:t>
            </a:r>
            <a:r>
              <a:rPr sz="2650" spc="-645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eşit</a:t>
            </a:r>
            <a:r>
              <a:rPr sz="2650" spc="-1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olan</a:t>
            </a:r>
            <a:r>
              <a:rPr sz="2650" spc="-20" dirty="0">
                <a:latin typeface="Times New Roman"/>
                <a:cs typeface="Times New Roman"/>
              </a:rPr>
              <a:t> </a:t>
            </a:r>
            <a:r>
              <a:rPr sz="2650" spc="-15" dirty="0">
                <a:latin typeface="Times New Roman"/>
                <a:cs typeface="Times New Roman"/>
              </a:rPr>
              <a:t>makinedir.</a:t>
            </a:r>
            <a:endParaRPr sz="26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"/>
            </a:pPr>
            <a:endParaRPr sz="2850">
              <a:latin typeface="Times New Roman"/>
              <a:cs typeface="Times New Roman"/>
            </a:endParaRPr>
          </a:p>
          <a:p>
            <a:pPr marL="12700" marR="5080">
              <a:lnSpc>
                <a:spcPts val="3170"/>
              </a:lnSpc>
              <a:buFont typeface="Wingdings"/>
              <a:buChar char=""/>
              <a:tabLst>
                <a:tab pos="281305" algn="l"/>
                <a:tab pos="1984375" algn="l"/>
                <a:tab pos="4308475" algn="l"/>
                <a:tab pos="5862955" algn="l"/>
                <a:tab pos="6821805" algn="l"/>
                <a:tab pos="7891145" algn="l"/>
              </a:tabLst>
            </a:pPr>
            <a:r>
              <a:rPr sz="2650" b="1" dirty="0">
                <a:latin typeface="Times New Roman"/>
                <a:cs typeface="Times New Roman"/>
              </a:rPr>
              <a:t>A</a:t>
            </a:r>
            <a:r>
              <a:rPr sz="2650" b="1" spc="-5" dirty="0">
                <a:latin typeface="Times New Roman"/>
                <a:cs typeface="Times New Roman"/>
              </a:rPr>
              <a:t>se</a:t>
            </a:r>
            <a:r>
              <a:rPr sz="2650" b="1" spc="5" dirty="0">
                <a:latin typeface="Times New Roman"/>
                <a:cs typeface="Times New Roman"/>
              </a:rPr>
              <a:t>n</a:t>
            </a:r>
            <a:r>
              <a:rPr sz="2650" b="1" spc="-25" dirty="0">
                <a:latin typeface="Times New Roman"/>
                <a:cs typeface="Times New Roman"/>
              </a:rPr>
              <a:t>k</a:t>
            </a:r>
            <a:r>
              <a:rPr sz="2650" b="1" spc="-55" dirty="0">
                <a:latin typeface="Times New Roman"/>
                <a:cs typeface="Times New Roman"/>
              </a:rPr>
              <a:t>r</a:t>
            </a:r>
            <a:r>
              <a:rPr sz="2650" b="1" spc="5" dirty="0">
                <a:latin typeface="Times New Roman"/>
                <a:cs typeface="Times New Roman"/>
              </a:rPr>
              <a:t>o</a:t>
            </a:r>
            <a:r>
              <a:rPr sz="2650" b="1" dirty="0">
                <a:latin typeface="Times New Roman"/>
                <a:cs typeface="Times New Roman"/>
              </a:rPr>
              <a:t>n	</a:t>
            </a:r>
            <a:r>
              <a:rPr sz="2650" b="1" spc="-15" dirty="0">
                <a:latin typeface="Times New Roman"/>
                <a:cs typeface="Times New Roman"/>
              </a:rPr>
              <a:t>M</a:t>
            </a:r>
            <a:r>
              <a:rPr sz="2650" b="1" spc="5" dirty="0">
                <a:latin typeface="Times New Roman"/>
                <a:cs typeface="Times New Roman"/>
              </a:rPr>
              <a:t>a</a:t>
            </a:r>
            <a:r>
              <a:rPr sz="2650" b="1" spc="-25" dirty="0">
                <a:latin typeface="Times New Roman"/>
                <a:cs typeface="Times New Roman"/>
              </a:rPr>
              <a:t>k</a:t>
            </a:r>
            <a:r>
              <a:rPr sz="2650" b="1" spc="-10" dirty="0">
                <a:latin typeface="Times New Roman"/>
                <a:cs typeface="Times New Roman"/>
              </a:rPr>
              <a:t>i</a:t>
            </a:r>
            <a:r>
              <a:rPr sz="2650" b="1" spc="-5" dirty="0">
                <a:latin typeface="Times New Roman"/>
                <a:cs typeface="Times New Roman"/>
              </a:rPr>
              <a:t>ne</a:t>
            </a:r>
            <a:r>
              <a:rPr sz="2650" b="1" spc="15" dirty="0">
                <a:latin typeface="Times New Roman"/>
                <a:cs typeface="Times New Roman"/>
              </a:rPr>
              <a:t>:</a:t>
            </a:r>
            <a:r>
              <a:rPr sz="2650" spc="-5" dirty="0">
                <a:latin typeface="Times New Roman"/>
                <a:cs typeface="Times New Roman"/>
              </a:rPr>
              <a:t>S</a:t>
            </a:r>
            <a:r>
              <a:rPr sz="2650" spc="-10" dirty="0">
                <a:latin typeface="Times New Roman"/>
                <a:cs typeface="Times New Roman"/>
              </a:rPr>
              <a:t>t</a:t>
            </a:r>
            <a:r>
              <a:rPr sz="2650" spc="-5" dirty="0">
                <a:latin typeface="Times New Roman"/>
                <a:cs typeface="Times New Roman"/>
              </a:rPr>
              <a:t>a</a:t>
            </a:r>
            <a:r>
              <a:rPr sz="2650" spc="-10" dirty="0">
                <a:latin typeface="Times New Roman"/>
                <a:cs typeface="Times New Roman"/>
              </a:rPr>
              <a:t>to</a:t>
            </a:r>
            <a:r>
              <a:rPr sz="2650" dirty="0">
                <a:latin typeface="Times New Roman"/>
                <a:cs typeface="Times New Roman"/>
              </a:rPr>
              <a:t>r	</a:t>
            </a:r>
            <a:r>
              <a:rPr sz="2650" spc="-20" dirty="0">
                <a:latin typeface="Times New Roman"/>
                <a:cs typeface="Times New Roman"/>
              </a:rPr>
              <a:t>ma</a:t>
            </a:r>
            <a:r>
              <a:rPr sz="2650" spc="5" dirty="0">
                <a:latin typeface="Times New Roman"/>
                <a:cs typeface="Times New Roman"/>
              </a:rPr>
              <a:t>n</a:t>
            </a:r>
            <a:r>
              <a:rPr sz="2650" spc="-10" dirty="0">
                <a:latin typeface="Times New Roman"/>
                <a:cs typeface="Times New Roman"/>
              </a:rPr>
              <a:t>y</a:t>
            </a:r>
            <a:r>
              <a:rPr sz="2650" spc="-5" dirty="0">
                <a:latin typeface="Times New Roman"/>
                <a:cs typeface="Times New Roman"/>
              </a:rPr>
              <a:t>e</a:t>
            </a:r>
            <a:r>
              <a:rPr sz="2650" spc="-10" dirty="0">
                <a:latin typeface="Times New Roman"/>
                <a:cs typeface="Times New Roman"/>
              </a:rPr>
              <a:t>ti</a:t>
            </a:r>
            <a:r>
              <a:rPr sz="2650" dirty="0">
                <a:latin typeface="Times New Roman"/>
                <a:cs typeface="Times New Roman"/>
              </a:rPr>
              <a:t>k	</a:t>
            </a:r>
            <a:r>
              <a:rPr sz="2650" spc="-5" dirty="0">
                <a:latin typeface="Times New Roman"/>
                <a:cs typeface="Times New Roman"/>
              </a:rPr>
              <a:t>a</a:t>
            </a:r>
            <a:r>
              <a:rPr sz="2650" spc="-10" dirty="0">
                <a:latin typeface="Times New Roman"/>
                <a:cs typeface="Times New Roman"/>
              </a:rPr>
              <a:t>l</a:t>
            </a:r>
            <a:r>
              <a:rPr sz="2650" spc="-20" dirty="0">
                <a:latin typeface="Times New Roman"/>
                <a:cs typeface="Times New Roman"/>
              </a:rPr>
              <a:t>a</a:t>
            </a:r>
            <a:r>
              <a:rPr sz="2650" spc="5" dirty="0">
                <a:latin typeface="Times New Roman"/>
                <a:cs typeface="Times New Roman"/>
              </a:rPr>
              <a:t>n</a:t>
            </a:r>
            <a:r>
              <a:rPr sz="2650" spc="-5" dirty="0">
                <a:latin typeface="Times New Roman"/>
                <a:cs typeface="Times New Roman"/>
              </a:rPr>
              <a:t>ı</a:t>
            </a:r>
            <a:r>
              <a:rPr sz="2650" dirty="0">
                <a:latin typeface="Times New Roman"/>
                <a:cs typeface="Times New Roman"/>
              </a:rPr>
              <a:t>	</a:t>
            </a:r>
            <a:r>
              <a:rPr sz="2650" spc="-10" dirty="0">
                <a:latin typeface="Times New Roman"/>
                <a:cs typeface="Times New Roman"/>
              </a:rPr>
              <a:t>dö</a:t>
            </a:r>
            <a:r>
              <a:rPr sz="2650" spc="5" dirty="0">
                <a:latin typeface="Times New Roman"/>
                <a:cs typeface="Times New Roman"/>
              </a:rPr>
              <a:t>n</a:t>
            </a:r>
            <a:r>
              <a:rPr sz="2650" spc="-20" dirty="0">
                <a:latin typeface="Times New Roman"/>
                <a:cs typeface="Times New Roman"/>
              </a:rPr>
              <a:t>e</a:t>
            </a:r>
            <a:r>
              <a:rPr sz="2650" dirty="0">
                <a:latin typeface="Times New Roman"/>
                <a:cs typeface="Times New Roman"/>
              </a:rPr>
              <a:t>r	</a:t>
            </a:r>
            <a:r>
              <a:rPr sz="2650" spc="5" dirty="0">
                <a:latin typeface="Times New Roman"/>
                <a:cs typeface="Times New Roman"/>
              </a:rPr>
              <a:t>k</a:t>
            </a:r>
            <a:r>
              <a:rPr sz="2650" spc="-10" dirty="0">
                <a:latin typeface="Times New Roman"/>
                <a:cs typeface="Times New Roman"/>
              </a:rPr>
              <a:t>ı</a:t>
            </a:r>
            <a:r>
              <a:rPr sz="2650" spc="-5" dirty="0">
                <a:latin typeface="Times New Roman"/>
                <a:cs typeface="Times New Roman"/>
              </a:rPr>
              <a:t>s</a:t>
            </a:r>
            <a:r>
              <a:rPr sz="2650" spc="-10" dirty="0">
                <a:latin typeface="Times New Roman"/>
                <a:cs typeface="Times New Roman"/>
              </a:rPr>
              <a:t>ı</a:t>
            </a:r>
            <a:r>
              <a:rPr sz="2650" spc="-5" dirty="0">
                <a:latin typeface="Times New Roman"/>
                <a:cs typeface="Times New Roman"/>
              </a:rPr>
              <a:t>m  </a:t>
            </a:r>
            <a:r>
              <a:rPr sz="2650" dirty="0">
                <a:latin typeface="Times New Roman"/>
                <a:cs typeface="Times New Roman"/>
              </a:rPr>
              <a:t>devrinden</a:t>
            </a:r>
            <a:r>
              <a:rPr sz="2650" spc="-35" dirty="0">
                <a:latin typeface="Times New Roman"/>
                <a:cs typeface="Times New Roman"/>
              </a:rPr>
              <a:t> </a:t>
            </a:r>
            <a:r>
              <a:rPr sz="2650" spc="5" dirty="0">
                <a:latin typeface="Times New Roman"/>
                <a:cs typeface="Times New Roman"/>
              </a:rPr>
              <a:t>büyük</a:t>
            </a:r>
            <a:r>
              <a:rPr sz="2650" spc="-1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olan</a:t>
            </a:r>
            <a:r>
              <a:rPr sz="2650" spc="-40" dirty="0">
                <a:latin typeface="Times New Roman"/>
                <a:cs typeface="Times New Roman"/>
              </a:rPr>
              <a:t> </a:t>
            </a:r>
            <a:r>
              <a:rPr sz="2650" spc="-15" dirty="0">
                <a:latin typeface="Times New Roman"/>
                <a:cs typeface="Times New Roman"/>
              </a:rPr>
              <a:t>makinedir.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4799" y="0"/>
            <a:ext cx="10079990" cy="7559040"/>
          </a:xfrm>
          <a:custGeom>
            <a:avLst/>
            <a:gdLst/>
            <a:ahLst/>
            <a:cxnLst/>
            <a:rect l="l" t="t" r="r" b="b"/>
            <a:pathLst>
              <a:path w="10079990" h="7559040">
                <a:moveTo>
                  <a:pt x="0" y="7559039"/>
                </a:moveTo>
                <a:lnTo>
                  <a:pt x="10079735" y="7559039"/>
                </a:lnTo>
                <a:lnTo>
                  <a:pt x="10079735" y="0"/>
                </a:lnTo>
                <a:lnTo>
                  <a:pt x="0" y="0"/>
                </a:lnTo>
                <a:lnTo>
                  <a:pt x="0" y="755903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3D89D4E-6101-4956-94EC-364692B429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74900" y="428625"/>
            <a:ext cx="6658264" cy="4206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dirty="0"/>
              <a:t>3.8 Asenkron Motorda İndüklenen Moment</a:t>
            </a:r>
            <a:endParaRPr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485E42C2-0FD8-43D6-AC1B-D1EDFA3C9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475" y="979309"/>
            <a:ext cx="4328450" cy="2617333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2414936E-D844-4932-A3AD-1C0A34FD8F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99" r="13802" b="39376"/>
          <a:stretch/>
        </p:blipFill>
        <p:spPr>
          <a:xfrm>
            <a:off x="774700" y="4242468"/>
            <a:ext cx="5674246" cy="2329816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9E75FC0E-CDBE-49A9-BEAA-EA0251978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100" y="3712360"/>
            <a:ext cx="3399333" cy="374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461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5FEF4B9-6123-4E5B-9794-96D398939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0" y="885825"/>
            <a:ext cx="3807969" cy="1981173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515A76AC-B82E-4F72-8CB3-F7FF62384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700" y="2953339"/>
            <a:ext cx="5821071" cy="1193139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8D89BE40-36D9-47B2-80D2-7008CD98A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079" y="5690455"/>
            <a:ext cx="5446561" cy="754139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2218A8F7-D942-432E-A737-05C3EC3A3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7300" y="4232819"/>
            <a:ext cx="6122120" cy="137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1473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98703" y="0"/>
            <a:ext cx="10092055" cy="7571740"/>
            <a:chOff x="298703" y="0"/>
            <a:chExt cx="10092055" cy="7571740"/>
          </a:xfrm>
        </p:grpSpPr>
        <p:sp>
          <p:nvSpPr>
            <p:cNvPr id="4" name="object 4"/>
            <p:cNvSpPr/>
            <p:nvPr/>
          </p:nvSpPr>
          <p:spPr>
            <a:xfrm>
              <a:off x="8790432" y="6385560"/>
              <a:ext cx="419100" cy="407034"/>
            </a:xfrm>
            <a:custGeom>
              <a:avLst/>
              <a:gdLst/>
              <a:ahLst/>
              <a:cxnLst/>
              <a:rect l="l" t="t" r="r" b="b"/>
              <a:pathLst>
                <a:path w="419100" h="407034">
                  <a:moveTo>
                    <a:pt x="419099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19099" y="406907"/>
                  </a:lnTo>
                  <a:lnTo>
                    <a:pt x="4190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1747" y="1171956"/>
              <a:ext cx="8517635" cy="547420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04799" y="0"/>
              <a:ext cx="10079990" cy="7559040"/>
            </a:xfrm>
            <a:custGeom>
              <a:avLst/>
              <a:gdLst/>
              <a:ahLst/>
              <a:cxnLst/>
              <a:rect l="l" t="t" r="r" b="b"/>
              <a:pathLst>
                <a:path w="10079990" h="7559040">
                  <a:moveTo>
                    <a:pt x="0" y="7559039"/>
                  </a:moveTo>
                  <a:lnTo>
                    <a:pt x="10079735" y="7559039"/>
                  </a:lnTo>
                  <a:lnTo>
                    <a:pt x="10079735" y="0"/>
                  </a:lnTo>
                  <a:lnTo>
                    <a:pt x="0" y="0"/>
                  </a:lnTo>
                  <a:lnTo>
                    <a:pt x="0" y="755903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2">
            <a:extLst>
              <a:ext uri="{FF2B5EF4-FFF2-40B4-BE49-F238E27FC236}">
                <a16:creationId xmlns:a16="http://schemas.microsoft.com/office/drawing/2014/main" id="{CCE412E8-FD04-4B44-A161-4292B8F12A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17700" y="467484"/>
            <a:ext cx="7460728" cy="4206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dirty="0"/>
              <a:t>3.9 Asenkron Motorun Moment-Hız Karakteristiği</a:t>
            </a:r>
            <a:endParaRPr spc="-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69900" y="-334931"/>
            <a:ext cx="10092055" cy="7571740"/>
            <a:chOff x="298703" y="0"/>
            <a:chExt cx="10092055" cy="7571740"/>
          </a:xfrm>
        </p:grpSpPr>
        <p:sp>
          <p:nvSpPr>
            <p:cNvPr id="4" name="object 4"/>
            <p:cNvSpPr/>
            <p:nvPr/>
          </p:nvSpPr>
          <p:spPr>
            <a:xfrm>
              <a:off x="8790432" y="6385560"/>
              <a:ext cx="419100" cy="407034"/>
            </a:xfrm>
            <a:custGeom>
              <a:avLst/>
              <a:gdLst/>
              <a:ahLst/>
              <a:cxnLst/>
              <a:rect l="l" t="t" r="r" b="b"/>
              <a:pathLst>
                <a:path w="419100" h="407034">
                  <a:moveTo>
                    <a:pt x="419099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19099" y="406907"/>
                  </a:lnTo>
                  <a:lnTo>
                    <a:pt x="4190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0639" y="917448"/>
              <a:ext cx="8125967" cy="601675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04799" y="0"/>
              <a:ext cx="10079990" cy="7559040"/>
            </a:xfrm>
            <a:custGeom>
              <a:avLst/>
              <a:gdLst/>
              <a:ahLst/>
              <a:cxnLst/>
              <a:rect l="l" t="t" r="r" b="b"/>
              <a:pathLst>
                <a:path w="10079990" h="7559040">
                  <a:moveTo>
                    <a:pt x="0" y="7559039"/>
                  </a:moveTo>
                  <a:lnTo>
                    <a:pt x="10079735" y="7559039"/>
                  </a:lnTo>
                  <a:lnTo>
                    <a:pt x="10079735" y="0"/>
                  </a:lnTo>
                  <a:lnTo>
                    <a:pt x="0" y="0"/>
                  </a:lnTo>
                  <a:lnTo>
                    <a:pt x="0" y="755903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98703" y="0"/>
            <a:ext cx="10092055" cy="7571740"/>
            <a:chOff x="298703" y="0"/>
            <a:chExt cx="10092055" cy="7571740"/>
          </a:xfrm>
        </p:grpSpPr>
        <p:sp>
          <p:nvSpPr>
            <p:cNvPr id="4" name="object 4"/>
            <p:cNvSpPr/>
            <p:nvPr/>
          </p:nvSpPr>
          <p:spPr>
            <a:xfrm>
              <a:off x="8790432" y="6385560"/>
              <a:ext cx="419100" cy="407034"/>
            </a:xfrm>
            <a:custGeom>
              <a:avLst/>
              <a:gdLst/>
              <a:ahLst/>
              <a:cxnLst/>
              <a:rect l="l" t="t" r="r" b="b"/>
              <a:pathLst>
                <a:path w="419100" h="407034">
                  <a:moveTo>
                    <a:pt x="419099" y="0"/>
                  </a:moveTo>
                  <a:lnTo>
                    <a:pt x="0" y="0"/>
                  </a:lnTo>
                  <a:lnTo>
                    <a:pt x="0" y="406907"/>
                  </a:lnTo>
                  <a:lnTo>
                    <a:pt x="419099" y="406907"/>
                  </a:lnTo>
                  <a:lnTo>
                    <a:pt x="4190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8616" y="1126236"/>
              <a:ext cx="8455151" cy="531266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04799" y="0"/>
              <a:ext cx="10079990" cy="7559040"/>
            </a:xfrm>
            <a:custGeom>
              <a:avLst/>
              <a:gdLst/>
              <a:ahLst/>
              <a:cxnLst/>
              <a:rect l="l" t="t" r="r" b="b"/>
              <a:pathLst>
                <a:path w="10079990" h="7559040">
                  <a:moveTo>
                    <a:pt x="0" y="7559039"/>
                  </a:moveTo>
                  <a:lnTo>
                    <a:pt x="10079735" y="7559039"/>
                  </a:lnTo>
                  <a:lnTo>
                    <a:pt x="10079735" y="0"/>
                  </a:lnTo>
                  <a:lnTo>
                    <a:pt x="0" y="0"/>
                  </a:lnTo>
                  <a:lnTo>
                    <a:pt x="0" y="755903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AD92B660-792C-4958-BA01-621F723B2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50" y="1709737"/>
            <a:ext cx="781050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090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6AF5B79-C81D-4DE7-A42E-90EBE6872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00" y="1190625"/>
            <a:ext cx="7033830" cy="5748337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C53C00FC-96A2-472F-B26D-CD9B8E96869A}"/>
              </a:ext>
            </a:extLst>
          </p:cNvPr>
          <p:cNvSpPr txBox="1"/>
          <p:nvPr/>
        </p:nvSpPr>
        <p:spPr>
          <a:xfrm>
            <a:off x="774700" y="352425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Moment ile Hız ters orantılıdır.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Yüklenme hızı düşürür ve böylece moment artar.</a:t>
            </a:r>
          </a:p>
        </p:txBody>
      </p:sp>
    </p:spTree>
    <p:extLst>
      <p:ext uri="{BB962C8B-B14F-4D97-AF65-F5344CB8AC3E}">
        <p14:creationId xmlns:p14="http://schemas.microsoft.com/office/powerpoint/2010/main" val="15089227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5BCF572-2B94-4AD8-9F08-25FD55F0B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487" y="1514475"/>
            <a:ext cx="79724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4730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B0A497A-B788-420B-8387-52D5D341D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538162"/>
            <a:ext cx="848677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564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64BE75DF-80A6-46CC-AFCC-42FEA4059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434" y="352425"/>
            <a:ext cx="7202341" cy="2759281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7561B29D-270D-4E43-861F-69E214E6D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434" y="3390034"/>
            <a:ext cx="747712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613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5029" y="445586"/>
            <a:ext cx="8651240" cy="63172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64080">
              <a:lnSpc>
                <a:spcPct val="100000"/>
              </a:lnSpc>
              <a:spcBef>
                <a:spcPts val="100"/>
              </a:spcBef>
            </a:pPr>
            <a:r>
              <a:rPr sz="2650" b="1" spc="5" dirty="0">
                <a:solidFill>
                  <a:srgbClr val="CC3300"/>
                </a:solidFill>
                <a:latin typeface="Times New Roman"/>
                <a:cs typeface="Times New Roman"/>
              </a:rPr>
              <a:t>3</a:t>
            </a:r>
            <a:r>
              <a:rPr sz="2650" b="1" spc="-5" dirty="0">
                <a:solidFill>
                  <a:srgbClr val="CC3300"/>
                </a:solidFill>
                <a:latin typeface="Times New Roman"/>
                <a:cs typeface="Times New Roman"/>
              </a:rPr>
              <a:t>.</a:t>
            </a:r>
            <a:r>
              <a:rPr sz="2650" b="1" spc="5" dirty="0">
                <a:solidFill>
                  <a:srgbClr val="CC3300"/>
                </a:solidFill>
                <a:latin typeface="Times New Roman"/>
                <a:cs typeface="Times New Roman"/>
              </a:rPr>
              <a:t>2</a:t>
            </a:r>
            <a:r>
              <a:rPr sz="2650" b="1" spc="-160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650" b="1" dirty="0">
                <a:solidFill>
                  <a:srgbClr val="CC3300"/>
                </a:solidFill>
                <a:latin typeface="Times New Roman"/>
                <a:cs typeface="Times New Roman"/>
              </a:rPr>
              <a:t>Asen</a:t>
            </a:r>
            <a:r>
              <a:rPr sz="2650" b="1" spc="-25" dirty="0">
                <a:solidFill>
                  <a:srgbClr val="CC3300"/>
                </a:solidFill>
                <a:latin typeface="Times New Roman"/>
                <a:cs typeface="Times New Roman"/>
              </a:rPr>
              <a:t>k</a:t>
            </a:r>
            <a:r>
              <a:rPr sz="2650" b="1" spc="-55" dirty="0">
                <a:solidFill>
                  <a:srgbClr val="CC3300"/>
                </a:solidFill>
                <a:latin typeface="Times New Roman"/>
                <a:cs typeface="Times New Roman"/>
              </a:rPr>
              <a:t>r</a:t>
            </a:r>
            <a:r>
              <a:rPr sz="2650" b="1" spc="5" dirty="0">
                <a:solidFill>
                  <a:srgbClr val="CC3300"/>
                </a:solidFill>
                <a:latin typeface="Times New Roman"/>
                <a:cs typeface="Times New Roman"/>
              </a:rPr>
              <a:t>o</a:t>
            </a:r>
            <a:r>
              <a:rPr sz="2650" b="1" dirty="0">
                <a:solidFill>
                  <a:srgbClr val="CC3300"/>
                </a:solidFill>
                <a:latin typeface="Times New Roman"/>
                <a:cs typeface="Times New Roman"/>
              </a:rPr>
              <a:t>n</a:t>
            </a:r>
            <a:r>
              <a:rPr sz="2650" b="1" spc="5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650" b="1" spc="-5" dirty="0">
                <a:solidFill>
                  <a:srgbClr val="CC3300"/>
                </a:solidFill>
                <a:latin typeface="Times New Roman"/>
                <a:cs typeface="Times New Roman"/>
              </a:rPr>
              <a:t>M</a:t>
            </a:r>
            <a:r>
              <a:rPr sz="2650" b="1" spc="5" dirty="0">
                <a:solidFill>
                  <a:srgbClr val="CC3300"/>
                </a:solidFill>
                <a:latin typeface="Times New Roman"/>
                <a:cs typeface="Times New Roman"/>
              </a:rPr>
              <a:t>a</a:t>
            </a:r>
            <a:r>
              <a:rPr sz="2650" b="1" spc="-25" dirty="0">
                <a:solidFill>
                  <a:srgbClr val="CC3300"/>
                </a:solidFill>
                <a:latin typeface="Times New Roman"/>
                <a:cs typeface="Times New Roman"/>
              </a:rPr>
              <a:t>k</a:t>
            </a:r>
            <a:r>
              <a:rPr sz="2650" b="1" spc="-10" dirty="0">
                <a:solidFill>
                  <a:srgbClr val="CC3300"/>
                </a:solidFill>
                <a:latin typeface="Times New Roman"/>
                <a:cs typeface="Times New Roman"/>
              </a:rPr>
              <a:t>i</a:t>
            </a:r>
            <a:r>
              <a:rPr sz="2650" b="1" spc="-5" dirty="0">
                <a:solidFill>
                  <a:srgbClr val="CC3300"/>
                </a:solidFill>
                <a:latin typeface="Times New Roman"/>
                <a:cs typeface="Times New Roman"/>
              </a:rPr>
              <a:t>nen</a:t>
            </a:r>
            <a:r>
              <a:rPr sz="2650" b="1" spc="-10" dirty="0">
                <a:solidFill>
                  <a:srgbClr val="CC3300"/>
                </a:solidFill>
                <a:latin typeface="Times New Roman"/>
                <a:cs typeface="Times New Roman"/>
              </a:rPr>
              <a:t>i</a:t>
            </a:r>
            <a:r>
              <a:rPr sz="2650" b="1" dirty="0">
                <a:solidFill>
                  <a:srgbClr val="CC3300"/>
                </a:solidFill>
                <a:latin typeface="Times New Roman"/>
                <a:cs typeface="Times New Roman"/>
              </a:rPr>
              <a:t>n</a:t>
            </a:r>
            <a:r>
              <a:rPr sz="2650" b="1" spc="-100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650" b="1" spc="-285" dirty="0">
                <a:solidFill>
                  <a:srgbClr val="CC3300"/>
                </a:solidFill>
                <a:latin typeface="Times New Roman"/>
                <a:cs typeface="Times New Roman"/>
              </a:rPr>
              <a:t>Y</a:t>
            </a:r>
            <a:r>
              <a:rPr sz="2650" b="1" spc="5" dirty="0">
                <a:solidFill>
                  <a:srgbClr val="CC3300"/>
                </a:solidFill>
                <a:latin typeface="Times New Roman"/>
                <a:cs typeface="Times New Roman"/>
              </a:rPr>
              <a:t>a</a:t>
            </a:r>
            <a:r>
              <a:rPr sz="2650" b="1" spc="-5" dirty="0">
                <a:solidFill>
                  <a:srgbClr val="CC3300"/>
                </a:solidFill>
                <a:latin typeface="Times New Roman"/>
                <a:cs typeface="Times New Roman"/>
              </a:rPr>
              <a:t>p</a:t>
            </a:r>
            <a:r>
              <a:rPr sz="2650" b="1" spc="-10" dirty="0">
                <a:solidFill>
                  <a:srgbClr val="CC3300"/>
                </a:solidFill>
                <a:latin typeface="Times New Roman"/>
                <a:cs typeface="Times New Roman"/>
              </a:rPr>
              <a:t>ı</a:t>
            </a:r>
            <a:r>
              <a:rPr sz="2650" b="1" spc="-5" dirty="0">
                <a:solidFill>
                  <a:srgbClr val="CC3300"/>
                </a:solidFill>
                <a:latin typeface="Times New Roman"/>
                <a:cs typeface="Times New Roman"/>
              </a:rPr>
              <a:t>sı</a:t>
            </a:r>
            <a:endParaRPr sz="26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450" dirty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  <a:buSzPct val="96226"/>
              <a:buFont typeface="Wingdings"/>
              <a:buChar char=""/>
              <a:tabLst>
                <a:tab pos="281305" algn="l"/>
                <a:tab pos="1718945" algn="l"/>
                <a:tab pos="3005455" algn="l"/>
                <a:tab pos="3863340" algn="l"/>
                <a:tab pos="4831080" algn="l"/>
                <a:tab pos="5709285" algn="l"/>
                <a:tab pos="6156960" algn="l"/>
                <a:tab pos="6941820" algn="l"/>
                <a:tab pos="7911465" algn="l"/>
              </a:tabLst>
            </a:pPr>
            <a:r>
              <a:rPr sz="2650" dirty="0">
                <a:latin typeface="Times New Roman"/>
                <a:cs typeface="Times New Roman"/>
              </a:rPr>
              <a:t>Ase</a:t>
            </a:r>
            <a:r>
              <a:rPr sz="2650" spc="-10" dirty="0">
                <a:latin typeface="Times New Roman"/>
                <a:cs typeface="Times New Roman"/>
              </a:rPr>
              <a:t>n</a:t>
            </a:r>
            <a:r>
              <a:rPr sz="2650" spc="5" dirty="0">
                <a:latin typeface="Times New Roman"/>
                <a:cs typeface="Times New Roman"/>
              </a:rPr>
              <a:t>k</a:t>
            </a:r>
            <a:r>
              <a:rPr sz="2650" spc="-10" dirty="0">
                <a:latin typeface="Times New Roman"/>
                <a:cs typeface="Times New Roman"/>
              </a:rPr>
              <a:t>r</a:t>
            </a:r>
            <a:r>
              <a:rPr sz="2650" spc="5" dirty="0">
                <a:latin typeface="Times New Roman"/>
                <a:cs typeface="Times New Roman"/>
              </a:rPr>
              <a:t>o</a:t>
            </a:r>
            <a:r>
              <a:rPr sz="2650" dirty="0">
                <a:latin typeface="Times New Roman"/>
                <a:cs typeface="Times New Roman"/>
              </a:rPr>
              <a:t>n	</a:t>
            </a:r>
            <a:r>
              <a:rPr sz="2650" spc="-20" dirty="0">
                <a:latin typeface="Times New Roman"/>
                <a:cs typeface="Times New Roman"/>
              </a:rPr>
              <a:t>m</a:t>
            </a:r>
            <a:r>
              <a:rPr sz="2650" spc="5" dirty="0">
                <a:latin typeface="Times New Roman"/>
                <a:cs typeface="Times New Roman"/>
              </a:rPr>
              <a:t>o</a:t>
            </a:r>
            <a:r>
              <a:rPr sz="2650" spc="-10" dirty="0">
                <a:latin typeface="Times New Roman"/>
                <a:cs typeface="Times New Roman"/>
              </a:rPr>
              <a:t>to</a:t>
            </a:r>
            <a:r>
              <a:rPr sz="2650" dirty="0">
                <a:latin typeface="Times New Roman"/>
                <a:cs typeface="Times New Roman"/>
              </a:rPr>
              <a:t>r</a:t>
            </a:r>
            <a:r>
              <a:rPr sz="2650" spc="-10" dirty="0">
                <a:latin typeface="Times New Roman"/>
                <a:cs typeface="Times New Roman"/>
              </a:rPr>
              <a:t>l</a:t>
            </a:r>
            <a:r>
              <a:rPr sz="2650" spc="-5" dirty="0">
                <a:latin typeface="Times New Roman"/>
                <a:cs typeface="Times New Roman"/>
              </a:rPr>
              <a:t>ar</a:t>
            </a:r>
            <a:r>
              <a:rPr sz="2650" dirty="0">
                <a:latin typeface="Times New Roman"/>
                <a:cs typeface="Times New Roman"/>
              </a:rPr>
              <a:t>	</a:t>
            </a:r>
            <a:r>
              <a:rPr sz="2650" spc="-10" dirty="0">
                <a:latin typeface="Times New Roman"/>
                <a:cs typeface="Times New Roman"/>
              </a:rPr>
              <a:t>g</a:t>
            </a:r>
            <a:r>
              <a:rPr sz="2650" spc="-5" dirty="0">
                <a:latin typeface="Times New Roman"/>
                <a:cs typeface="Times New Roman"/>
              </a:rPr>
              <a:t>e</a:t>
            </a:r>
            <a:r>
              <a:rPr sz="2650" dirty="0">
                <a:latin typeface="Times New Roman"/>
                <a:cs typeface="Times New Roman"/>
              </a:rPr>
              <a:t>n</a:t>
            </a:r>
            <a:r>
              <a:rPr sz="2650" spc="-5" dirty="0">
                <a:latin typeface="Times New Roman"/>
                <a:cs typeface="Times New Roman"/>
              </a:rPr>
              <a:t>el</a:t>
            </a:r>
            <a:r>
              <a:rPr sz="2650" dirty="0">
                <a:latin typeface="Times New Roman"/>
                <a:cs typeface="Times New Roman"/>
              </a:rPr>
              <a:t>	</a:t>
            </a:r>
            <a:r>
              <a:rPr sz="2650" spc="-10" dirty="0">
                <a:latin typeface="Times New Roman"/>
                <a:cs typeface="Times New Roman"/>
              </a:rPr>
              <a:t>ol</a:t>
            </a:r>
            <a:r>
              <a:rPr sz="2650" spc="-5" dirty="0">
                <a:latin typeface="Times New Roman"/>
                <a:cs typeface="Times New Roman"/>
              </a:rPr>
              <a:t>a</a:t>
            </a:r>
            <a:r>
              <a:rPr sz="2650" spc="-15" dirty="0">
                <a:latin typeface="Times New Roman"/>
                <a:cs typeface="Times New Roman"/>
              </a:rPr>
              <a:t>r</a:t>
            </a:r>
            <a:r>
              <a:rPr sz="2650" spc="-5" dirty="0">
                <a:latin typeface="Times New Roman"/>
                <a:cs typeface="Times New Roman"/>
              </a:rPr>
              <a:t>ak</a:t>
            </a:r>
            <a:r>
              <a:rPr sz="2650" dirty="0">
                <a:latin typeface="Times New Roman"/>
                <a:cs typeface="Times New Roman"/>
              </a:rPr>
              <a:t>	</a:t>
            </a:r>
            <a:r>
              <a:rPr sz="2650" spc="-5" dirty="0">
                <a:latin typeface="Times New Roman"/>
                <a:cs typeface="Times New Roman"/>
              </a:rPr>
              <a:t>s</a:t>
            </a:r>
            <a:r>
              <a:rPr sz="2650" spc="-10" dirty="0">
                <a:latin typeface="Times New Roman"/>
                <a:cs typeface="Times New Roman"/>
              </a:rPr>
              <a:t>t</a:t>
            </a:r>
            <a:r>
              <a:rPr sz="2650" spc="-5" dirty="0">
                <a:latin typeface="Times New Roman"/>
                <a:cs typeface="Times New Roman"/>
              </a:rPr>
              <a:t>a</a:t>
            </a:r>
            <a:r>
              <a:rPr sz="2650" spc="-10" dirty="0">
                <a:latin typeface="Times New Roman"/>
                <a:cs typeface="Times New Roman"/>
              </a:rPr>
              <a:t>t</a:t>
            </a:r>
            <a:r>
              <a:rPr sz="2650" spc="5" dirty="0">
                <a:latin typeface="Times New Roman"/>
                <a:cs typeface="Times New Roman"/>
              </a:rPr>
              <a:t>o</a:t>
            </a:r>
            <a:r>
              <a:rPr sz="2650" dirty="0">
                <a:latin typeface="Times New Roman"/>
                <a:cs typeface="Times New Roman"/>
              </a:rPr>
              <a:t>r	</a:t>
            </a:r>
            <a:r>
              <a:rPr sz="2650" spc="5" dirty="0">
                <a:latin typeface="Times New Roman"/>
                <a:cs typeface="Times New Roman"/>
              </a:rPr>
              <a:t>v</a:t>
            </a:r>
            <a:r>
              <a:rPr sz="2650" spc="-5" dirty="0">
                <a:latin typeface="Times New Roman"/>
                <a:cs typeface="Times New Roman"/>
              </a:rPr>
              <a:t>e</a:t>
            </a:r>
            <a:r>
              <a:rPr sz="2650" dirty="0">
                <a:latin typeface="Times New Roman"/>
                <a:cs typeface="Times New Roman"/>
              </a:rPr>
              <a:t>	r</a:t>
            </a:r>
            <a:r>
              <a:rPr sz="2650" spc="5" dirty="0">
                <a:latin typeface="Times New Roman"/>
                <a:cs typeface="Times New Roman"/>
              </a:rPr>
              <a:t>o</a:t>
            </a:r>
            <a:r>
              <a:rPr sz="2650" spc="-25" dirty="0">
                <a:latin typeface="Times New Roman"/>
                <a:cs typeface="Times New Roman"/>
              </a:rPr>
              <a:t>t</a:t>
            </a:r>
            <a:r>
              <a:rPr sz="2650" spc="5" dirty="0">
                <a:latin typeface="Times New Roman"/>
                <a:cs typeface="Times New Roman"/>
              </a:rPr>
              <a:t>o</a:t>
            </a:r>
            <a:r>
              <a:rPr sz="2650" dirty="0">
                <a:latin typeface="Times New Roman"/>
                <a:cs typeface="Times New Roman"/>
              </a:rPr>
              <a:t>r	</a:t>
            </a:r>
            <a:r>
              <a:rPr sz="2650" spc="5" dirty="0">
                <a:latin typeface="Times New Roman"/>
                <a:cs typeface="Times New Roman"/>
              </a:rPr>
              <a:t>o</a:t>
            </a:r>
            <a:r>
              <a:rPr sz="2650" spc="-10" dirty="0">
                <a:latin typeface="Times New Roman"/>
                <a:cs typeface="Times New Roman"/>
              </a:rPr>
              <a:t>l</a:t>
            </a:r>
            <a:r>
              <a:rPr sz="2650" spc="-20" dirty="0">
                <a:latin typeface="Times New Roman"/>
                <a:cs typeface="Times New Roman"/>
              </a:rPr>
              <a:t>ma</a:t>
            </a:r>
            <a:r>
              <a:rPr sz="2650" dirty="0">
                <a:latin typeface="Times New Roman"/>
                <a:cs typeface="Times New Roman"/>
              </a:rPr>
              <a:t>k	</a:t>
            </a:r>
            <a:r>
              <a:rPr sz="2650" spc="5" dirty="0">
                <a:latin typeface="Times New Roman"/>
                <a:cs typeface="Times New Roman"/>
              </a:rPr>
              <a:t>ü</a:t>
            </a:r>
            <a:r>
              <a:rPr sz="2650" spc="-5" dirty="0">
                <a:latin typeface="Times New Roman"/>
                <a:cs typeface="Times New Roman"/>
              </a:rPr>
              <a:t>z</a:t>
            </a:r>
            <a:r>
              <a:rPr sz="2650" spc="-20" dirty="0">
                <a:latin typeface="Times New Roman"/>
                <a:cs typeface="Times New Roman"/>
              </a:rPr>
              <a:t>e</a:t>
            </a:r>
            <a:r>
              <a:rPr sz="2650" spc="-10" dirty="0">
                <a:latin typeface="Times New Roman"/>
                <a:cs typeface="Times New Roman"/>
              </a:rPr>
              <a:t>r</a:t>
            </a:r>
            <a:r>
              <a:rPr sz="2650" spc="-5" dirty="0">
                <a:latin typeface="Times New Roman"/>
                <a:cs typeface="Times New Roman"/>
              </a:rPr>
              <a:t>e  iki</a:t>
            </a:r>
            <a:r>
              <a:rPr sz="2650" spc="-25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kısımdan</a:t>
            </a:r>
            <a:r>
              <a:rPr sz="2650" spc="-20" dirty="0">
                <a:latin typeface="Times New Roman"/>
                <a:cs typeface="Times New Roman"/>
              </a:rPr>
              <a:t> yapılır.</a:t>
            </a:r>
            <a:endParaRPr sz="26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har char=""/>
            </a:pPr>
            <a:endParaRPr sz="2750" dirty="0">
              <a:latin typeface="Times New Roman"/>
              <a:cs typeface="Times New Roman"/>
            </a:endParaRPr>
          </a:p>
          <a:p>
            <a:pPr marL="12700" marR="5715">
              <a:lnSpc>
                <a:spcPct val="100000"/>
              </a:lnSpc>
              <a:spcBef>
                <a:spcPts val="5"/>
              </a:spcBef>
              <a:buSzPct val="96226"/>
              <a:buFont typeface="Wingdings"/>
              <a:buChar char=""/>
              <a:tabLst>
                <a:tab pos="281305" algn="l"/>
                <a:tab pos="1356360" algn="l"/>
                <a:tab pos="2740025" algn="l"/>
                <a:tab pos="4048125" algn="l"/>
                <a:tab pos="4982210" algn="l"/>
                <a:tab pos="6336665" algn="l"/>
                <a:tab pos="7272655" algn="l"/>
                <a:tab pos="7814945" algn="l"/>
              </a:tabLst>
            </a:pPr>
            <a:r>
              <a:rPr sz="2650" i="1" spc="5" dirty="0">
                <a:solidFill>
                  <a:srgbClr val="00AF4F"/>
                </a:solidFill>
                <a:latin typeface="Times New Roman"/>
                <a:cs typeface="Times New Roman"/>
              </a:rPr>
              <a:t>S</a:t>
            </a:r>
            <a:r>
              <a:rPr sz="2650" i="1" spc="-10" dirty="0">
                <a:solidFill>
                  <a:srgbClr val="00AF4F"/>
                </a:solidFill>
                <a:latin typeface="Times New Roman"/>
                <a:cs typeface="Times New Roman"/>
              </a:rPr>
              <a:t>tat</a:t>
            </a:r>
            <a:r>
              <a:rPr sz="2650" i="1" spc="5" dirty="0">
                <a:solidFill>
                  <a:srgbClr val="00AF4F"/>
                </a:solidFill>
                <a:latin typeface="Times New Roman"/>
                <a:cs typeface="Times New Roman"/>
              </a:rPr>
              <a:t>o</a:t>
            </a:r>
            <a:r>
              <a:rPr sz="2650" i="1" dirty="0">
                <a:solidFill>
                  <a:srgbClr val="00AF4F"/>
                </a:solidFill>
                <a:latin typeface="Times New Roman"/>
                <a:cs typeface="Times New Roman"/>
              </a:rPr>
              <a:t>r</a:t>
            </a:r>
            <a:r>
              <a:rPr sz="2650" dirty="0">
                <a:latin typeface="Times New Roman"/>
                <a:cs typeface="Times New Roman"/>
              </a:rPr>
              <a:t>,	</a:t>
            </a:r>
            <a:r>
              <a:rPr sz="2650" spc="-5" dirty="0">
                <a:latin typeface="Times New Roman"/>
                <a:cs typeface="Times New Roman"/>
              </a:rPr>
              <a:t>as</a:t>
            </a:r>
            <a:r>
              <a:rPr sz="2650" spc="-20" dirty="0">
                <a:latin typeface="Times New Roman"/>
                <a:cs typeface="Times New Roman"/>
              </a:rPr>
              <a:t>e</a:t>
            </a:r>
            <a:r>
              <a:rPr sz="2650" spc="5" dirty="0">
                <a:latin typeface="Times New Roman"/>
                <a:cs typeface="Times New Roman"/>
              </a:rPr>
              <a:t>n</a:t>
            </a:r>
            <a:r>
              <a:rPr sz="2650" spc="-10" dirty="0">
                <a:latin typeface="Times New Roman"/>
                <a:cs typeface="Times New Roman"/>
              </a:rPr>
              <a:t>k</a:t>
            </a:r>
            <a:r>
              <a:rPr sz="2650" dirty="0">
                <a:latin typeface="Times New Roman"/>
                <a:cs typeface="Times New Roman"/>
              </a:rPr>
              <a:t>r</a:t>
            </a:r>
            <a:r>
              <a:rPr sz="2650" spc="-10" dirty="0">
                <a:latin typeface="Times New Roman"/>
                <a:cs typeface="Times New Roman"/>
              </a:rPr>
              <a:t>o</a:t>
            </a:r>
            <a:r>
              <a:rPr sz="2650" dirty="0">
                <a:latin typeface="Times New Roman"/>
                <a:cs typeface="Times New Roman"/>
              </a:rPr>
              <a:t>n	</a:t>
            </a:r>
            <a:r>
              <a:rPr sz="2650" spc="-20" dirty="0">
                <a:latin typeface="Times New Roman"/>
                <a:cs typeface="Times New Roman"/>
              </a:rPr>
              <a:t>m</a:t>
            </a:r>
            <a:r>
              <a:rPr sz="2650" spc="5" dirty="0">
                <a:latin typeface="Times New Roman"/>
                <a:cs typeface="Times New Roman"/>
              </a:rPr>
              <a:t>o</a:t>
            </a:r>
            <a:r>
              <a:rPr sz="2650" spc="-25" dirty="0">
                <a:latin typeface="Times New Roman"/>
                <a:cs typeface="Times New Roman"/>
              </a:rPr>
              <a:t>t</a:t>
            </a:r>
            <a:r>
              <a:rPr sz="2650" spc="5" dirty="0">
                <a:latin typeface="Times New Roman"/>
                <a:cs typeface="Times New Roman"/>
              </a:rPr>
              <a:t>o</a:t>
            </a:r>
            <a:r>
              <a:rPr sz="2650" spc="-10" dirty="0">
                <a:latin typeface="Times New Roman"/>
                <a:cs typeface="Times New Roman"/>
              </a:rPr>
              <a:t>r</a:t>
            </a:r>
            <a:r>
              <a:rPr sz="2650" spc="5" dirty="0">
                <a:latin typeface="Times New Roman"/>
                <a:cs typeface="Times New Roman"/>
              </a:rPr>
              <a:t>u</a:t>
            </a:r>
            <a:r>
              <a:rPr sz="2650" dirty="0">
                <a:latin typeface="Times New Roman"/>
                <a:cs typeface="Times New Roman"/>
              </a:rPr>
              <a:t>n	</a:t>
            </a:r>
            <a:r>
              <a:rPr sz="2650" spc="5" dirty="0">
                <a:latin typeface="Times New Roman"/>
                <a:cs typeface="Times New Roman"/>
              </a:rPr>
              <a:t>d</a:t>
            </a:r>
            <a:r>
              <a:rPr sz="2650" spc="-10" dirty="0">
                <a:latin typeface="Times New Roman"/>
                <a:cs typeface="Times New Roman"/>
              </a:rPr>
              <a:t>u</a:t>
            </a:r>
            <a:r>
              <a:rPr sz="2650" dirty="0">
                <a:latin typeface="Times New Roman"/>
                <a:cs typeface="Times New Roman"/>
              </a:rPr>
              <a:t>r</a:t>
            </a:r>
            <a:r>
              <a:rPr sz="2650" spc="-20" dirty="0">
                <a:latin typeface="Times New Roman"/>
                <a:cs typeface="Times New Roman"/>
              </a:rPr>
              <a:t>a</a:t>
            </a:r>
            <a:r>
              <a:rPr sz="2650" dirty="0">
                <a:latin typeface="Times New Roman"/>
                <a:cs typeface="Times New Roman"/>
              </a:rPr>
              <a:t>n	</a:t>
            </a:r>
            <a:r>
              <a:rPr sz="2650" spc="5" dirty="0">
                <a:latin typeface="Times New Roman"/>
                <a:cs typeface="Times New Roman"/>
              </a:rPr>
              <a:t>k</a:t>
            </a:r>
            <a:r>
              <a:rPr sz="2650" spc="-10" dirty="0">
                <a:latin typeface="Times New Roman"/>
                <a:cs typeface="Times New Roman"/>
              </a:rPr>
              <a:t>ı</a:t>
            </a:r>
            <a:r>
              <a:rPr sz="2650" spc="-5" dirty="0">
                <a:latin typeface="Times New Roman"/>
                <a:cs typeface="Times New Roman"/>
              </a:rPr>
              <a:t>s</a:t>
            </a:r>
            <a:r>
              <a:rPr sz="2650" spc="-20" dirty="0">
                <a:latin typeface="Times New Roman"/>
                <a:cs typeface="Times New Roman"/>
              </a:rPr>
              <a:t>m</a:t>
            </a:r>
            <a:r>
              <a:rPr sz="2650" spc="-10" dirty="0">
                <a:latin typeface="Times New Roman"/>
                <a:cs typeface="Times New Roman"/>
              </a:rPr>
              <a:t>ı</a:t>
            </a:r>
            <a:r>
              <a:rPr sz="2650" spc="5" dirty="0">
                <a:latin typeface="Times New Roman"/>
                <a:cs typeface="Times New Roman"/>
              </a:rPr>
              <a:t>d</a:t>
            </a:r>
            <a:r>
              <a:rPr sz="2650" spc="-10" dirty="0">
                <a:latin typeface="Times New Roman"/>
                <a:cs typeface="Times New Roman"/>
              </a:rPr>
              <a:t>ı</a:t>
            </a:r>
            <a:r>
              <a:rPr sz="2650" spc="-140" dirty="0">
                <a:latin typeface="Times New Roman"/>
                <a:cs typeface="Times New Roman"/>
              </a:rPr>
              <a:t>r</a:t>
            </a:r>
            <a:r>
              <a:rPr sz="2650" dirty="0">
                <a:latin typeface="Times New Roman"/>
                <a:cs typeface="Times New Roman"/>
              </a:rPr>
              <a:t>.	</a:t>
            </a:r>
            <a:r>
              <a:rPr sz="2650" i="1" dirty="0">
                <a:solidFill>
                  <a:srgbClr val="00AF4F"/>
                </a:solidFill>
                <a:latin typeface="Times New Roman"/>
                <a:cs typeface="Times New Roman"/>
              </a:rPr>
              <a:t>R</a:t>
            </a:r>
            <a:r>
              <a:rPr sz="2650" i="1" spc="5" dirty="0">
                <a:solidFill>
                  <a:srgbClr val="00AF4F"/>
                </a:solidFill>
                <a:latin typeface="Times New Roman"/>
                <a:cs typeface="Times New Roman"/>
              </a:rPr>
              <a:t>o</a:t>
            </a:r>
            <a:r>
              <a:rPr sz="2650" i="1" spc="-25" dirty="0">
                <a:solidFill>
                  <a:srgbClr val="00AF4F"/>
                </a:solidFill>
                <a:latin typeface="Times New Roman"/>
                <a:cs typeface="Times New Roman"/>
              </a:rPr>
              <a:t>t</a:t>
            </a:r>
            <a:r>
              <a:rPr sz="2650" i="1" spc="5" dirty="0">
                <a:solidFill>
                  <a:srgbClr val="00AF4F"/>
                </a:solidFill>
                <a:latin typeface="Times New Roman"/>
                <a:cs typeface="Times New Roman"/>
              </a:rPr>
              <a:t>o</a:t>
            </a:r>
            <a:r>
              <a:rPr sz="2650" i="1" dirty="0">
                <a:solidFill>
                  <a:srgbClr val="00AF4F"/>
                </a:solidFill>
                <a:latin typeface="Times New Roman"/>
                <a:cs typeface="Times New Roman"/>
              </a:rPr>
              <a:t>r	</a:t>
            </a:r>
            <a:r>
              <a:rPr sz="2650" spc="-10" dirty="0">
                <a:latin typeface="Times New Roman"/>
                <a:cs typeface="Times New Roman"/>
              </a:rPr>
              <a:t>i</a:t>
            </a:r>
            <a:r>
              <a:rPr sz="2650" spc="-5" dirty="0">
                <a:latin typeface="Times New Roman"/>
                <a:cs typeface="Times New Roman"/>
              </a:rPr>
              <a:t>se</a:t>
            </a:r>
            <a:r>
              <a:rPr sz="2650" dirty="0">
                <a:latin typeface="Times New Roman"/>
                <a:cs typeface="Times New Roman"/>
              </a:rPr>
              <a:t>	</a:t>
            </a:r>
            <a:r>
              <a:rPr sz="2650" spc="5" dirty="0">
                <a:latin typeface="Times New Roman"/>
                <a:cs typeface="Times New Roman"/>
              </a:rPr>
              <a:t>d</a:t>
            </a:r>
            <a:r>
              <a:rPr sz="2650" spc="-10" dirty="0">
                <a:latin typeface="Times New Roman"/>
                <a:cs typeface="Times New Roman"/>
              </a:rPr>
              <a:t>o</a:t>
            </a:r>
            <a:r>
              <a:rPr sz="2650" spc="5" dirty="0">
                <a:latin typeface="Times New Roman"/>
                <a:cs typeface="Times New Roman"/>
              </a:rPr>
              <a:t>n</a:t>
            </a:r>
            <a:r>
              <a:rPr sz="2650" spc="-20" dirty="0">
                <a:latin typeface="Times New Roman"/>
                <a:cs typeface="Times New Roman"/>
              </a:rPr>
              <a:t>e</a:t>
            </a:r>
            <a:r>
              <a:rPr sz="2650" dirty="0">
                <a:latin typeface="Times New Roman"/>
                <a:cs typeface="Times New Roman"/>
              </a:rPr>
              <a:t>n  </a:t>
            </a:r>
            <a:r>
              <a:rPr sz="2650" spc="-20" dirty="0">
                <a:latin typeface="Times New Roman"/>
                <a:cs typeface="Times New Roman"/>
              </a:rPr>
              <a:t>kısmıdır.</a:t>
            </a:r>
            <a:endParaRPr sz="26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har char=""/>
            </a:pPr>
            <a:endParaRPr sz="2750" dirty="0">
              <a:latin typeface="Times New Roman"/>
              <a:cs typeface="Times New Roman"/>
            </a:endParaRPr>
          </a:p>
          <a:p>
            <a:pPr marL="280670" indent="-268605">
              <a:lnSpc>
                <a:spcPts val="3175"/>
              </a:lnSpc>
              <a:buSzPct val="96226"/>
              <a:buFont typeface="Wingdings"/>
              <a:buChar char=""/>
              <a:tabLst>
                <a:tab pos="281305" algn="l"/>
              </a:tabLst>
            </a:pPr>
            <a:r>
              <a:rPr sz="2650" dirty="0">
                <a:latin typeface="Times New Roman"/>
                <a:cs typeface="Times New Roman"/>
              </a:rPr>
              <a:t>Asenkron</a:t>
            </a:r>
            <a:r>
              <a:rPr sz="2650" spc="-4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motorun</a:t>
            </a:r>
            <a:r>
              <a:rPr sz="2650" spc="-40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rotoru,</a:t>
            </a:r>
          </a:p>
          <a:p>
            <a:pPr marL="1289685" lvl="1" indent="-269240">
              <a:lnSpc>
                <a:spcPts val="3175"/>
              </a:lnSpc>
              <a:buSzPct val="96226"/>
              <a:buFont typeface="Wingdings"/>
              <a:buChar char=""/>
              <a:tabLst>
                <a:tab pos="1290320" algn="l"/>
              </a:tabLst>
            </a:pPr>
            <a:r>
              <a:rPr sz="2650" u="sng" spc="-5" dirty="0">
                <a:latin typeface="Times New Roman"/>
                <a:cs typeface="Times New Roman"/>
              </a:rPr>
              <a:t>kısa</a:t>
            </a:r>
            <a:r>
              <a:rPr sz="2650" u="sng" spc="-20" dirty="0">
                <a:latin typeface="Times New Roman"/>
                <a:cs typeface="Times New Roman"/>
              </a:rPr>
              <a:t> </a:t>
            </a:r>
            <a:r>
              <a:rPr sz="2650" u="sng" dirty="0">
                <a:latin typeface="Times New Roman"/>
                <a:cs typeface="Times New Roman"/>
              </a:rPr>
              <a:t>devreli</a:t>
            </a:r>
            <a:r>
              <a:rPr sz="2650" u="sng" spc="-25" dirty="0">
                <a:latin typeface="Times New Roman"/>
                <a:cs typeface="Times New Roman"/>
              </a:rPr>
              <a:t> </a:t>
            </a:r>
            <a:r>
              <a:rPr sz="2650" u="sng" dirty="0">
                <a:latin typeface="Times New Roman"/>
                <a:cs typeface="Times New Roman"/>
              </a:rPr>
              <a:t>rotor</a:t>
            </a:r>
            <a:r>
              <a:rPr sz="2650" u="sng" spc="-20" dirty="0">
                <a:latin typeface="Times New Roman"/>
                <a:cs typeface="Times New Roman"/>
              </a:rPr>
              <a:t> </a:t>
            </a:r>
            <a:r>
              <a:rPr sz="2650" u="sng" spc="-5" dirty="0">
                <a:latin typeface="Times New Roman"/>
                <a:cs typeface="Times New Roman"/>
              </a:rPr>
              <a:t>(sincap</a:t>
            </a:r>
            <a:r>
              <a:rPr sz="2650" u="sng" spc="-15" dirty="0">
                <a:latin typeface="Times New Roman"/>
                <a:cs typeface="Times New Roman"/>
              </a:rPr>
              <a:t> </a:t>
            </a:r>
            <a:r>
              <a:rPr sz="2650" u="sng" spc="-5" dirty="0">
                <a:latin typeface="Times New Roman"/>
                <a:cs typeface="Times New Roman"/>
              </a:rPr>
              <a:t>kafesli</a:t>
            </a:r>
            <a:r>
              <a:rPr sz="2650" u="sng" spc="-20" dirty="0">
                <a:latin typeface="Times New Roman"/>
                <a:cs typeface="Times New Roman"/>
              </a:rPr>
              <a:t> </a:t>
            </a:r>
            <a:r>
              <a:rPr sz="2650" u="sng" dirty="0">
                <a:latin typeface="Times New Roman"/>
                <a:cs typeface="Times New Roman"/>
              </a:rPr>
              <a:t>rotor)</a:t>
            </a:r>
            <a:r>
              <a:rPr sz="2650" u="sng" spc="-25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ve</a:t>
            </a:r>
          </a:p>
          <a:p>
            <a:pPr lvl="1">
              <a:lnSpc>
                <a:spcPct val="100000"/>
              </a:lnSpc>
              <a:spcBef>
                <a:spcPts val="20"/>
              </a:spcBef>
              <a:buFont typeface="Wingdings"/>
              <a:buChar char=""/>
            </a:pPr>
            <a:endParaRPr sz="2750" dirty="0">
              <a:latin typeface="Times New Roman"/>
              <a:cs typeface="Times New Roman"/>
            </a:endParaRPr>
          </a:p>
          <a:p>
            <a:pPr marL="1289685" lvl="1" indent="-269240">
              <a:lnSpc>
                <a:spcPct val="100000"/>
              </a:lnSpc>
              <a:buSzPct val="96226"/>
              <a:buFont typeface="Wingdings"/>
              <a:buChar char=""/>
              <a:tabLst>
                <a:tab pos="1290320" algn="l"/>
              </a:tabLst>
            </a:pPr>
            <a:r>
              <a:rPr sz="2650" u="sng" spc="-10" dirty="0">
                <a:latin typeface="Times New Roman"/>
                <a:cs typeface="Times New Roman"/>
              </a:rPr>
              <a:t>sargılı</a:t>
            </a:r>
            <a:r>
              <a:rPr sz="2650" u="sng" spc="-25" dirty="0">
                <a:latin typeface="Times New Roman"/>
                <a:cs typeface="Times New Roman"/>
              </a:rPr>
              <a:t> </a:t>
            </a:r>
            <a:r>
              <a:rPr sz="2650" u="sng" dirty="0">
                <a:latin typeface="Times New Roman"/>
                <a:cs typeface="Times New Roman"/>
              </a:rPr>
              <a:t>rotor</a:t>
            </a:r>
            <a:r>
              <a:rPr sz="2650" u="sng" spc="-20" dirty="0">
                <a:latin typeface="Times New Roman"/>
                <a:cs typeface="Times New Roman"/>
              </a:rPr>
              <a:t> </a:t>
            </a:r>
            <a:r>
              <a:rPr sz="2650" u="sng" spc="-5" dirty="0">
                <a:latin typeface="Times New Roman"/>
                <a:cs typeface="Times New Roman"/>
              </a:rPr>
              <a:t>(bilezikli</a:t>
            </a:r>
            <a:r>
              <a:rPr sz="2650" u="sng" spc="-35" dirty="0">
                <a:latin typeface="Times New Roman"/>
                <a:cs typeface="Times New Roman"/>
              </a:rPr>
              <a:t> </a:t>
            </a:r>
            <a:r>
              <a:rPr sz="2650" u="sng" dirty="0">
                <a:latin typeface="Times New Roman"/>
                <a:cs typeface="Times New Roman"/>
              </a:rPr>
              <a:t>rotor)</a:t>
            </a:r>
            <a:r>
              <a:rPr sz="2650" spc="-3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olmak </a:t>
            </a:r>
            <a:r>
              <a:rPr sz="2650" dirty="0">
                <a:latin typeface="Times New Roman"/>
                <a:cs typeface="Times New Roman"/>
              </a:rPr>
              <a:t>üzere</a:t>
            </a:r>
            <a:r>
              <a:rPr sz="2650" spc="-25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iki</a:t>
            </a:r>
            <a:r>
              <a:rPr sz="2650" spc="-20" dirty="0">
                <a:latin typeface="Times New Roman"/>
                <a:cs typeface="Times New Roman"/>
              </a:rPr>
              <a:t> çeşittir.</a:t>
            </a:r>
            <a:endParaRPr sz="2650" dirty="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Wingdings"/>
              <a:buChar char=""/>
            </a:pPr>
            <a:endParaRPr sz="2850" dirty="0">
              <a:latin typeface="Times New Roman"/>
              <a:cs typeface="Times New Roman"/>
            </a:endParaRPr>
          </a:p>
          <a:p>
            <a:pPr marL="12700" marR="6350">
              <a:lnSpc>
                <a:spcPts val="3170"/>
              </a:lnSpc>
              <a:buSzPct val="96226"/>
              <a:buFont typeface="Wingdings"/>
              <a:buChar char=""/>
              <a:tabLst>
                <a:tab pos="281305" algn="l"/>
                <a:tab pos="1754505" algn="l"/>
                <a:tab pos="2793365" algn="l"/>
                <a:tab pos="3949065" algn="l"/>
                <a:tab pos="4953000" algn="l"/>
                <a:tab pos="6292850" algn="l"/>
                <a:tab pos="7056120" algn="l"/>
                <a:tab pos="8319770" algn="l"/>
              </a:tabLst>
            </a:pPr>
            <a:r>
              <a:rPr sz="2650" dirty="0">
                <a:latin typeface="Times New Roman"/>
                <a:cs typeface="Times New Roman"/>
              </a:rPr>
              <a:t>Ase</a:t>
            </a:r>
            <a:r>
              <a:rPr sz="2650" spc="-10" dirty="0">
                <a:latin typeface="Times New Roman"/>
                <a:cs typeface="Times New Roman"/>
              </a:rPr>
              <a:t>n</a:t>
            </a:r>
            <a:r>
              <a:rPr sz="2650" spc="5" dirty="0">
                <a:latin typeface="Times New Roman"/>
                <a:cs typeface="Times New Roman"/>
              </a:rPr>
              <a:t>k</a:t>
            </a:r>
            <a:r>
              <a:rPr sz="2650" spc="-10" dirty="0">
                <a:latin typeface="Times New Roman"/>
                <a:cs typeface="Times New Roman"/>
              </a:rPr>
              <a:t>r</a:t>
            </a:r>
            <a:r>
              <a:rPr sz="2650" spc="5" dirty="0">
                <a:latin typeface="Times New Roman"/>
                <a:cs typeface="Times New Roman"/>
              </a:rPr>
              <a:t>o</a:t>
            </a:r>
            <a:r>
              <a:rPr sz="2650" dirty="0">
                <a:latin typeface="Times New Roman"/>
                <a:cs typeface="Times New Roman"/>
              </a:rPr>
              <a:t>n	</a:t>
            </a:r>
            <a:r>
              <a:rPr sz="2650" spc="-20" dirty="0">
                <a:latin typeface="Times New Roman"/>
                <a:cs typeface="Times New Roman"/>
              </a:rPr>
              <a:t>m</a:t>
            </a:r>
            <a:r>
              <a:rPr sz="2650" spc="5" dirty="0">
                <a:latin typeface="Times New Roman"/>
                <a:cs typeface="Times New Roman"/>
              </a:rPr>
              <a:t>o</a:t>
            </a:r>
            <a:r>
              <a:rPr sz="2650" spc="-10" dirty="0">
                <a:latin typeface="Times New Roman"/>
                <a:cs typeface="Times New Roman"/>
              </a:rPr>
              <a:t>t</a:t>
            </a:r>
            <a:r>
              <a:rPr sz="2650" spc="5" dirty="0">
                <a:latin typeface="Times New Roman"/>
                <a:cs typeface="Times New Roman"/>
              </a:rPr>
              <a:t>o</a:t>
            </a:r>
            <a:r>
              <a:rPr sz="2650" spc="-105" dirty="0">
                <a:latin typeface="Times New Roman"/>
                <a:cs typeface="Times New Roman"/>
              </a:rPr>
              <a:t>r</a:t>
            </a:r>
            <a:r>
              <a:rPr sz="2650" dirty="0">
                <a:latin typeface="Times New Roman"/>
                <a:cs typeface="Times New Roman"/>
              </a:rPr>
              <a:t>,	</a:t>
            </a:r>
            <a:r>
              <a:rPr sz="2650" spc="-10" dirty="0">
                <a:latin typeface="Times New Roman"/>
                <a:cs typeface="Times New Roman"/>
              </a:rPr>
              <a:t>r</a:t>
            </a:r>
            <a:r>
              <a:rPr sz="2650" spc="5" dirty="0">
                <a:latin typeface="Times New Roman"/>
                <a:cs typeface="Times New Roman"/>
              </a:rPr>
              <a:t>o</a:t>
            </a:r>
            <a:r>
              <a:rPr sz="2650" spc="-25" dirty="0">
                <a:latin typeface="Times New Roman"/>
                <a:cs typeface="Times New Roman"/>
              </a:rPr>
              <a:t>t</a:t>
            </a:r>
            <a:r>
              <a:rPr sz="2650" spc="5" dirty="0">
                <a:latin typeface="Times New Roman"/>
                <a:cs typeface="Times New Roman"/>
              </a:rPr>
              <a:t>o</a:t>
            </a:r>
            <a:r>
              <a:rPr sz="2650" spc="-10" dirty="0">
                <a:latin typeface="Times New Roman"/>
                <a:cs typeface="Times New Roman"/>
              </a:rPr>
              <a:t>r</a:t>
            </a:r>
            <a:r>
              <a:rPr sz="2650" spc="5" dirty="0">
                <a:latin typeface="Times New Roman"/>
                <a:cs typeface="Times New Roman"/>
              </a:rPr>
              <a:t>u</a:t>
            </a:r>
            <a:r>
              <a:rPr sz="2650" dirty="0">
                <a:latin typeface="Times New Roman"/>
                <a:cs typeface="Times New Roman"/>
              </a:rPr>
              <a:t>n	</a:t>
            </a:r>
            <a:r>
              <a:rPr sz="2650" spc="-10" dirty="0">
                <a:latin typeface="Times New Roman"/>
                <a:cs typeface="Times New Roman"/>
              </a:rPr>
              <a:t>y</a:t>
            </a:r>
            <a:r>
              <a:rPr sz="2650" spc="-5" dirty="0">
                <a:latin typeface="Times New Roman"/>
                <a:cs typeface="Times New Roman"/>
              </a:rPr>
              <a:t>a</a:t>
            </a:r>
            <a:r>
              <a:rPr sz="2650" dirty="0">
                <a:latin typeface="Times New Roman"/>
                <a:cs typeface="Times New Roman"/>
              </a:rPr>
              <a:t>p</a:t>
            </a:r>
            <a:r>
              <a:rPr sz="2650" spc="-25" dirty="0">
                <a:latin typeface="Times New Roman"/>
                <a:cs typeface="Times New Roman"/>
              </a:rPr>
              <a:t>ı</a:t>
            </a:r>
            <a:r>
              <a:rPr sz="2650" spc="-5" dirty="0">
                <a:latin typeface="Times New Roman"/>
                <a:cs typeface="Times New Roman"/>
              </a:rPr>
              <a:t>m</a:t>
            </a:r>
            <a:r>
              <a:rPr sz="2650" dirty="0">
                <a:latin typeface="Times New Roman"/>
                <a:cs typeface="Times New Roman"/>
              </a:rPr>
              <a:t>	</a:t>
            </a:r>
            <a:r>
              <a:rPr sz="2650" spc="5" dirty="0">
                <a:latin typeface="Times New Roman"/>
                <a:cs typeface="Times New Roman"/>
              </a:rPr>
              <a:t>b</a:t>
            </a:r>
            <a:r>
              <a:rPr sz="2650" spc="-10" dirty="0">
                <a:latin typeface="Times New Roman"/>
                <a:cs typeface="Times New Roman"/>
              </a:rPr>
              <a:t>i</a:t>
            </a:r>
            <a:r>
              <a:rPr sz="2650" spc="-5" dirty="0">
                <a:latin typeface="Times New Roman"/>
                <a:cs typeface="Times New Roman"/>
              </a:rPr>
              <a:t>ç</a:t>
            </a:r>
            <a:r>
              <a:rPr sz="2650" spc="-10" dirty="0">
                <a:latin typeface="Times New Roman"/>
                <a:cs typeface="Times New Roman"/>
              </a:rPr>
              <a:t>i</a:t>
            </a:r>
            <a:r>
              <a:rPr sz="2650" spc="-20" dirty="0">
                <a:latin typeface="Times New Roman"/>
                <a:cs typeface="Times New Roman"/>
              </a:rPr>
              <a:t>m</a:t>
            </a:r>
            <a:r>
              <a:rPr sz="2650" spc="-25" dirty="0">
                <a:latin typeface="Times New Roman"/>
                <a:cs typeface="Times New Roman"/>
              </a:rPr>
              <a:t>i</a:t>
            </a:r>
            <a:r>
              <a:rPr sz="2650" spc="-10" dirty="0">
                <a:latin typeface="Times New Roman"/>
                <a:cs typeface="Times New Roman"/>
              </a:rPr>
              <a:t>n</a:t>
            </a:r>
            <a:r>
              <a:rPr sz="2650" spc="-5" dirty="0">
                <a:latin typeface="Times New Roman"/>
                <a:cs typeface="Times New Roman"/>
              </a:rPr>
              <a:t>e</a:t>
            </a:r>
            <a:r>
              <a:rPr sz="2650" dirty="0">
                <a:latin typeface="Times New Roman"/>
                <a:cs typeface="Times New Roman"/>
              </a:rPr>
              <a:t>	</a:t>
            </a:r>
            <a:r>
              <a:rPr sz="2650" spc="-10" dirty="0">
                <a:latin typeface="Times New Roman"/>
                <a:cs typeface="Times New Roman"/>
              </a:rPr>
              <a:t>g</a:t>
            </a:r>
            <a:r>
              <a:rPr sz="2650" spc="5" dirty="0">
                <a:latin typeface="Times New Roman"/>
                <a:cs typeface="Times New Roman"/>
              </a:rPr>
              <a:t>ö</a:t>
            </a:r>
            <a:r>
              <a:rPr sz="2650" spc="-10" dirty="0">
                <a:latin typeface="Times New Roman"/>
                <a:cs typeface="Times New Roman"/>
              </a:rPr>
              <a:t>r</a:t>
            </a:r>
            <a:r>
              <a:rPr sz="2650" spc="-5" dirty="0">
                <a:latin typeface="Times New Roman"/>
                <a:cs typeface="Times New Roman"/>
              </a:rPr>
              <a:t>e</a:t>
            </a:r>
            <a:r>
              <a:rPr sz="2650" dirty="0">
                <a:latin typeface="Times New Roman"/>
                <a:cs typeface="Times New Roman"/>
              </a:rPr>
              <a:t>	</a:t>
            </a:r>
            <a:r>
              <a:rPr sz="2650" spc="-10" dirty="0">
                <a:latin typeface="Times New Roman"/>
                <a:cs typeface="Times New Roman"/>
              </a:rPr>
              <a:t>bi</a:t>
            </a:r>
            <a:r>
              <a:rPr sz="2650" spc="-25" dirty="0">
                <a:latin typeface="Times New Roman"/>
                <a:cs typeface="Times New Roman"/>
              </a:rPr>
              <a:t>l</a:t>
            </a:r>
            <a:r>
              <a:rPr sz="2650" spc="-5" dirty="0">
                <a:latin typeface="Times New Roman"/>
                <a:cs typeface="Times New Roman"/>
              </a:rPr>
              <a:t>ez</a:t>
            </a:r>
            <a:r>
              <a:rPr sz="2650" spc="-10" dirty="0">
                <a:latin typeface="Times New Roman"/>
                <a:cs typeface="Times New Roman"/>
              </a:rPr>
              <a:t>i</a:t>
            </a:r>
            <a:r>
              <a:rPr sz="2650" spc="5" dirty="0">
                <a:latin typeface="Times New Roman"/>
                <a:cs typeface="Times New Roman"/>
              </a:rPr>
              <a:t>k</a:t>
            </a:r>
            <a:r>
              <a:rPr sz="2650" spc="-25" dirty="0">
                <a:latin typeface="Times New Roman"/>
                <a:cs typeface="Times New Roman"/>
              </a:rPr>
              <a:t>l</a:t>
            </a:r>
            <a:r>
              <a:rPr sz="2650" spc="-5" dirty="0">
                <a:latin typeface="Times New Roman"/>
                <a:cs typeface="Times New Roman"/>
              </a:rPr>
              <a:t>i</a:t>
            </a:r>
            <a:r>
              <a:rPr sz="2650" dirty="0">
                <a:latin typeface="Times New Roman"/>
                <a:cs typeface="Times New Roman"/>
              </a:rPr>
              <a:t>	</a:t>
            </a:r>
            <a:r>
              <a:rPr sz="2650" spc="-10" dirty="0">
                <a:latin typeface="Times New Roman"/>
                <a:cs typeface="Times New Roman"/>
              </a:rPr>
              <a:t>v</a:t>
            </a:r>
            <a:r>
              <a:rPr sz="2650" spc="-5" dirty="0">
                <a:latin typeface="Times New Roman"/>
                <a:cs typeface="Times New Roman"/>
              </a:rPr>
              <a:t>e  kafesli</a:t>
            </a:r>
            <a:r>
              <a:rPr sz="2650" spc="-20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asenkron</a:t>
            </a:r>
            <a:r>
              <a:rPr sz="2650" spc="-3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motor</a:t>
            </a:r>
            <a:r>
              <a:rPr sz="2650" spc="-1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olarak</a:t>
            </a:r>
            <a:r>
              <a:rPr sz="2650" spc="-30" dirty="0">
                <a:latin typeface="Times New Roman"/>
                <a:cs typeface="Times New Roman"/>
              </a:rPr>
              <a:t> </a:t>
            </a:r>
            <a:r>
              <a:rPr sz="2650" spc="-20" dirty="0">
                <a:latin typeface="Times New Roman"/>
                <a:cs typeface="Times New Roman"/>
              </a:rPr>
              <a:t>tanımlanır.</a:t>
            </a:r>
            <a:endParaRPr sz="265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4799" y="0"/>
            <a:ext cx="10079990" cy="7559040"/>
          </a:xfrm>
          <a:custGeom>
            <a:avLst/>
            <a:gdLst/>
            <a:ahLst/>
            <a:cxnLst/>
            <a:rect l="l" t="t" r="r" b="b"/>
            <a:pathLst>
              <a:path w="10079990" h="7559040">
                <a:moveTo>
                  <a:pt x="0" y="7559039"/>
                </a:moveTo>
                <a:lnTo>
                  <a:pt x="10079735" y="7559039"/>
                </a:lnTo>
                <a:lnTo>
                  <a:pt x="10079735" y="0"/>
                </a:lnTo>
                <a:lnTo>
                  <a:pt x="0" y="0"/>
                </a:lnTo>
                <a:lnTo>
                  <a:pt x="0" y="755903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861B963D-3A18-41DA-BB30-BD223C2D8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2181225"/>
            <a:ext cx="821055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725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FF2B5EF4-FFF2-40B4-BE49-F238E27FC236}">
                <a16:creationId xmlns:a16="http://schemas.microsoft.com/office/drawing/2014/main" id="{CCE412E8-FD04-4B44-A161-4292B8F12A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89300" y="352425"/>
            <a:ext cx="4572000" cy="4206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dirty="0"/>
              <a:t>3.10 Maksimum Güç Teoremi</a:t>
            </a:r>
            <a:endParaRPr spc="-5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E310831F-6F14-42C8-9B92-6698B76C8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242" y="1038225"/>
            <a:ext cx="5314699" cy="2531425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A5E8A46D-42FE-4006-8C76-3573287F6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601" y="3743325"/>
            <a:ext cx="5314699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432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609E091C-6C11-4403-9AD5-521B23ABB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095" y="1647825"/>
            <a:ext cx="6023398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2774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3F9FD100-64D7-423A-AE7E-3CDD8C9C4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518" y="657225"/>
            <a:ext cx="7497221" cy="3515216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F8010EFB-7246-45DB-8142-3BFD27B8C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515" y="4393103"/>
            <a:ext cx="827722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901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>
            <a:extLst>
              <a:ext uri="{FF2B5EF4-FFF2-40B4-BE49-F238E27FC236}">
                <a16:creationId xmlns:a16="http://schemas.microsoft.com/office/drawing/2014/main" id="{BF70D9BB-0942-4C6B-9501-2F4543F6C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984" y="1380790"/>
            <a:ext cx="7935432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6652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63B2A85-CF6C-4412-92A6-E6795C96E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724025"/>
            <a:ext cx="8030696" cy="35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046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F960BE76-D897-469C-8542-FC122D47A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2486025"/>
            <a:ext cx="831532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927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3290B01-579A-4B02-B004-CBC0D9DF0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1343025"/>
            <a:ext cx="8391525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539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8352F24-195F-4A4E-BBAD-E925F05B8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912" y="2428875"/>
            <a:ext cx="802957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848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D69BA8D-F83B-4198-A0E9-245ED463C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336" y="323223"/>
            <a:ext cx="5102727" cy="1091149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62017DC3-9F1C-4C94-B8C6-5C24B58F5B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61"/>
          <a:stretch/>
        </p:blipFill>
        <p:spPr>
          <a:xfrm>
            <a:off x="2521567" y="1497970"/>
            <a:ext cx="5717574" cy="2170905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E0A8667A-BA67-4E76-8782-D3CAD39008A5}"/>
              </a:ext>
            </a:extLst>
          </p:cNvPr>
          <p:cNvSpPr txBox="1"/>
          <p:nvPr/>
        </p:nvSpPr>
        <p:spPr>
          <a:xfrm>
            <a:off x="622300" y="3668875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Devir/</a:t>
            </a:r>
            <a:r>
              <a:rPr lang="tr-TR" dirty="0" err="1"/>
              <a:t>dakika’yı</a:t>
            </a:r>
            <a:r>
              <a:rPr lang="tr-TR" dirty="0"/>
              <a:t> radyan/saniyeye çevirmek için devir/dakika 2pi/60 ile çarparız.</a:t>
            </a: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1CD0E230-E83D-4085-A8DE-DEB1940B7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6792" y="4123522"/>
            <a:ext cx="5265212" cy="1896505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9C3B491B-EDEA-4519-8516-79C6251DD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7375" y="6126183"/>
            <a:ext cx="4224046" cy="665953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589B7D55-5980-451F-837E-01B0B50BAC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6819" y="6848672"/>
            <a:ext cx="4579759" cy="55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57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5029" y="445586"/>
            <a:ext cx="8651875" cy="5896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450" dirty="0">
              <a:latin typeface="Times New Roman"/>
              <a:cs typeface="Times New Roman"/>
            </a:endParaRPr>
          </a:p>
          <a:p>
            <a:pPr marL="12700" marR="5715" algn="just">
              <a:lnSpc>
                <a:spcPct val="100000"/>
              </a:lnSpc>
              <a:spcBef>
                <a:spcPts val="5"/>
              </a:spcBef>
              <a:buSzPct val="96226"/>
              <a:buFont typeface="Wingdings"/>
              <a:buChar char=""/>
              <a:tabLst>
                <a:tab pos="281305" algn="l"/>
              </a:tabLst>
            </a:pPr>
            <a:r>
              <a:rPr sz="2650" spc="-5" dirty="0">
                <a:latin typeface="Times New Roman"/>
                <a:cs typeface="Times New Roman"/>
              </a:rPr>
              <a:t>Rotoru sincap kafesli asenkron motorun </a:t>
            </a:r>
            <a:r>
              <a:rPr sz="2650" dirty="0">
                <a:latin typeface="Times New Roman"/>
                <a:cs typeface="Times New Roman"/>
              </a:rPr>
              <a:t>ve </a:t>
            </a:r>
            <a:r>
              <a:rPr sz="2650" spc="-5" dirty="0">
                <a:latin typeface="Times New Roman"/>
                <a:cs typeface="Times New Roman"/>
              </a:rPr>
              <a:t>bilezikli asenkron 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motorun</a:t>
            </a:r>
            <a:r>
              <a:rPr sz="2650" spc="-3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statoru</a:t>
            </a:r>
            <a:r>
              <a:rPr sz="2650" spc="-20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aynı</a:t>
            </a:r>
            <a:r>
              <a:rPr sz="2650" spc="-15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şekilde</a:t>
            </a:r>
            <a:r>
              <a:rPr sz="2650" spc="-25" dirty="0">
                <a:latin typeface="Times New Roman"/>
                <a:cs typeface="Times New Roman"/>
              </a:rPr>
              <a:t> </a:t>
            </a:r>
            <a:r>
              <a:rPr sz="2650" spc="-15" dirty="0">
                <a:latin typeface="Times New Roman"/>
                <a:cs typeface="Times New Roman"/>
              </a:rPr>
              <a:t>yapılmıştır.</a:t>
            </a:r>
            <a:endParaRPr sz="26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Wingdings"/>
              <a:buChar char=""/>
            </a:pPr>
            <a:endParaRPr sz="275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  <a:buSzPct val="96226"/>
              <a:buFont typeface="Wingdings"/>
              <a:buChar char=""/>
              <a:tabLst>
                <a:tab pos="281305" algn="l"/>
              </a:tabLst>
            </a:pPr>
            <a:r>
              <a:rPr sz="2650" spc="-5" dirty="0">
                <a:latin typeface="Times New Roman"/>
                <a:cs typeface="Times New Roman"/>
              </a:rPr>
              <a:t>Asenkron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motorun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statoru;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gövde,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stator-sac</a:t>
            </a:r>
            <a:r>
              <a:rPr sz="2650" spc="-5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paketleri</a:t>
            </a:r>
            <a:r>
              <a:rPr sz="2650" spc="640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ve </a:t>
            </a:r>
            <a:r>
              <a:rPr sz="2650" spc="5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stator</a:t>
            </a:r>
            <a:r>
              <a:rPr sz="2650" spc="-15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sargılarından</a:t>
            </a:r>
            <a:r>
              <a:rPr sz="2650" spc="-40" dirty="0">
                <a:latin typeface="Times New Roman"/>
                <a:cs typeface="Times New Roman"/>
              </a:rPr>
              <a:t> </a:t>
            </a:r>
            <a:r>
              <a:rPr sz="2650" spc="-15" dirty="0">
                <a:latin typeface="Times New Roman"/>
                <a:cs typeface="Times New Roman"/>
              </a:rPr>
              <a:t>oluşmuştur.</a:t>
            </a:r>
            <a:endParaRPr sz="26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Wingdings"/>
              <a:buChar char=""/>
            </a:pPr>
            <a:endParaRPr sz="285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ts val="3170"/>
              </a:lnSpc>
              <a:buSzPct val="96226"/>
              <a:buFont typeface="Wingdings"/>
              <a:buChar char=""/>
              <a:tabLst>
                <a:tab pos="281305" algn="l"/>
              </a:tabLst>
            </a:pPr>
            <a:r>
              <a:rPr sz="2650" spc="-5" dirty="0">
                <a:latin typeface="Times New Roman"/>
                <a:cs typeface="Times New Roman"/>
              </a:rPr>
              <a:t>Rotoru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bilezikli</a:t>
            </a:r>
            <a:r>
              <a:rPr sz="2650" spc="-5" dirty="0">
                <a:latin typeface="Times New Roman"/>
                <a:cs typeface="Times New Roman"/>
              </a:rPr>
              <a:t> asenkron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motorun</a:t>
            </a:r>
            <a:r>
              <a:rPr sz="2650" spc="-5" dirty="0">
                <a:latin typeface="Times New Roman"/>
                <a:cs typeface="Times New Roman"/>
              </a:rPr>
              <a:t> rotoru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stator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içinde 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15" dirty="0">
                <a:latin typeface="Times New Roman"/>
                <a:cs typeface="Times New Roman"/>
              </a:rPr>
              <a:t>yataklanmıştır.</a:t>
            </a:r>
            <a:endParaRPr sz="26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Wingdings"/>
              <a:buChar char=""/>
            </a:pPr>
            <a:endParaRPr sz="265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99900"/>
              </a:lnSpc>
              <a:buSzPct val="96226"/>
              <a:buFont typeface="Wingdings"/>
              <a:buChar char=""/>
              <a:tabLst>
                <a:tab pos="281305" algn="l"/>
              </a:tabLst>
            </a:pPr>
            <a:r>
              <a:rPr sz="2650" spc="-5" dirty="0">
                <a:latin typeface="Times New Roman"/>
                <a:cs typeface="Times New Roman"/>
              </a:rPr>
              <a:t>Rotor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mili</a:t>
            </a:r>
            <a:r>
              <a:rPr sz="2650" spc="-5" dirty="0">
                <a:latin typeface="Times New Roman"/>
                <a:cs typeface="Times New Roman"/>
              </a:rPr>
              <a:t> üzerinde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rotor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sac</a:t>
            </a:r>
            <a:r>
              <a:rPr sz="2650" spc="-5" dirty="0">
                <a:latin typeface="Times New Roman"/>
                <a:cs typeface="Times New Roman"/>
              </a:rPr>
              <a:t> paketi</a:t>
            </a:r>
            <a:r>
              <a:rPr sz="2650" dirty="0">
                <a:latin typeface="Times New Roman"/>
                <a:cs typeface="Times New Roman"/>
              </a:rPr>
              <a:t> ve</a:t>
            </a:r>
            <a:r>
              <a:rPr sz="2650" spc="5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döner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bilezikler 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25" dirty="0">
                <a:latin typeface="Times New Roman"/>
                <a:cs typeface="Times New Roman"/>
              </a:rPr>
              <a:t>bulunur. </a:t>
            </a:r>
            <a:r>
              <a:rPr sz="2650" spc="-10" dirty="0">
                <a:latin typeface="Times New Roman"/>
                <a:cs typeface="Times New Roman"/>
              </a:rPr>
              <a:t>Rotor </a:t>
            </a:r>
            <a:r>
              <a:rPr sz="2650" spc="-5" dirty="0">
                <a:latin typeface="Times New Roman"/>
                <a:cs typeface="Times New Roman"/>
              </a:rPr>
              <a:t>sac paketi </a:t>
            </a:r>
            <a:r>
              <a:rPr sz="2650" spc="-10" dirty="0">
                <a:latin typeface="Times New Roman"/>
                <a:cs typeface="Times New Roman"/>
              </a:rPr>
              <a:t>üzerine açılmış </a:t>
            </a:r>
            <a:r>
              <a:rPr sz="2650" spc="-5" dirty="0">
                <a:latin typeface="Times New Roman"/>
                <a:cs typeface="Times New Roman"/>
              </a:rPr>
              <a:t>oluklara rotor </a:t>
            </a:r>
            <a:r>
              <a:rPr sz="2650" spc="-10" dirty="0">
                <a:latin typeface="Times New Roman"/>
                <a:cs typeface="Times New Roman"/>
              </a:rPr>
              <a:t>sargıları </a:t>
            </a:r>
            <a:r>
              <a:rPr sz="2650" spc="-650" dirty="0">
                <a:latin typeface="Times New Roman"/>
                <a:cs typeface="Times New Roman"/>
              </a:rPr>
              <a:t> </a:t>
            </a:r>
            <a:r>
              <a:rPr sz="2650" spc="-20" dirty="0">
                <a:latin typeface="Times New Roman"/>
                <a:cs typeface="Times New Roman"/>
              </a:rPr>
              <a:t>döşenmiştir. </a:t>
            </a:r>
            <a:r>
              <a:rPr sz="2650" spc="-5" dirty="0">
                <a:latin typeface="Times New Roman"/>
                <a:cs typeface="Times New Roman"/>
              </a:rPr>
              <a:t>Hemen </a:t>
            </a:r>
            <a:r>
              <a:rPr sz="2650" spc="-10" dirty="0">
                <a:latin typeface="Times New Roman"/>
                <a:cs typeface="Times New Roman"/>
              </a:rPr>
              <a:t>hemen </a:t>
            </a:r>
            <a:r>
              <a:rPr sz="2650" spc="-5" dirty="0">
                <a:latin typeface="Times New Roman"/>
                <a:cs typeface="Times New Roman"/>
              </a:rPr>
              <a:t>bütün </a:t>
            </a:r>
            <a:r>
              <a:rPr sz="2650" spc="-10" dirty="0">
                <a:latin typeface="Times New Roman"/>
                <a:cs typeface="Times New Roman"/>
              </a:rPr>
              <a:t>rotorlarda </a:t>
            </a:r>
            <a:r>
              <a:rPr sz="2650" dirty="0">
                <a:latin typeface="Times New Roman"/>
                <a:cs typeface="Times New Roman"/>
              </a:rPr>
              <a:t>uç </a:t>
            </a:r>
            <a:r>
              <a:rPr sz="2650" spc="-15" dirty="0">
                <a:latin typeface="Times New Roman"/>
                <a:cs typeface="Times New Roman"/>
              </a:rPr>
              <a:t>sargı </a:t>
            </a:r>
            <a:r>
              <a:rPr sz="2650" dirty="0">
                <a:latin typeface="Times New Roman"/>
                <a:cs typeface="Times New Roman"/>
              </a:rPr>
              <a:t>(üç </a:t>
            </a:r>
            <a:r>
              <a:rPr sz="2650" spc="-5" dirty="0">
                <a:latin typeface="Times New Roman"/>
                <a:cs typeface="Times New Roman"/>
              </a:rPr>
              <a:t>faz 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sargısı)</a:t>
            </a:r>
            <a:r>
              <a:rPr sz="2650" spc="-15" dirty="0">
                <a:latin typeface="Times New Roman"/>
                <a:cs typeface="Times New Roman"/>
              </a:rPr>
              <a:t> bulunmaktadır.</a:t>
            </a:r>
            <a:endParaRPr sz="265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4799" y="0"/>
            <a:ext cx="10079990" cy="7559040"/>
          </a:xfrm>
          <a:custGeom>
            <a:avLst/>
            <a:gdLst/>
            <a:ahLst/>
            <a:cxnLst/>
            <a:rect l="l" t="t" r="r" b="b"/>
            <a:pathLst>
              <a:path w="10079990" h="7559040">
                <a:moveTo>
                  <a:pt x="0" y="7559039"/>
                </a:moveTo>
                <a:lnTo>
                  <a:pt x="10079735" y="7559039"/>
                </a:lnTo>
                <a:lnTo>
                  <a:pt x="10079735" y="0"/>
                </a:lnTo>
                <a:lnTo>
                  <a:pt x="0" y="0"/>
                </a:lnTo>
                <a:lnTo>
                  <a:pt x="0" y="755903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FF2B5EF4-FFF2-40B4-BE49-F238E27FC236}">
                <a16:creationId xmlns:a16="http://schemas.microsoft.com/office/drawing/2014/main" id="{CCE412E8-FD04-4B44-A161-4292B8F12A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89300" y="352425"/>
            <a:ext cx="4572000" cy="4206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dirty="0"/>
              <a:t>3.11 Yıldız-Üçgen Bağlantıları</a:t>
            </a:r>
            <a:endParaRPr spc="-5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221DAAC-EBCE-400E-8D54-B80F552E1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857250"/>
            <a:ext cx="6978721" cy="2971800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37D65C6A-A48B-49A1-9DCD-D93EE1FEE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525" y="4138462"/>
            <a:ext cx="7263369" cy="307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974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C0AC300-1F81-4B52-A51D-4168F32B0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299" y="3400425"/>
            <a:ext cx="8239125" cy="356235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2AB38450-D256-4B9C-B87B-F0EBA2EC7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111" y="568036"/>
            <a:ext cx="742950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496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DDE5F71-CFBD-4DBD-B021-1808F9618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581025"/>
            <a:ext cx="8772525" cy="2524125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0CAC5F95-9FC8-48D2-B692-D46402091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982" y="3837711"/>
            <a:ext cx="2467319" cy="2229161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F613A411-880A-4DC4-8E0B-73BC1AF1E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3900" y="3871481"/>
            <a:ext cx="2972215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777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5444" y="917448"/>
            <a:ext cx="8933687" cy="598627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602642" y="6591373"/>
            <a:ext cx="558038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b="1" spc="10" dirty="0">
                <a:latin typeface="Times New Roman"/>
                <a:cs typeface="Times New Roman"/>
              </a:rPr>
              <a:t>Sincap</a:t>
            </a:r>
            <a:r>
              <a:rPr sz="1950" b="1" spc="5" dirty="0">
                <a:latin typeface="Times New Roman"/>
                <a:cs typeface="Times New Roman"/>
              </a:rPr>
              <a:t> kafesli</a:t>
            </a:r>
            <a:r>
              <a:rPr sz="1950" b="1" spc="45" dirty="0">
                <a:latin typeface="Times New Roman"/>
                <a:cs typeface="Times New Roman"/>
              </a:rPr>
              <a:t> </a:t>
            </a:r>
            <a:r>
              <a:rPr sz="1950" b="1" spc="5" dirty="0">
                <a:latin typeface="Times New Roman"/>
                <a:cs typeface="Times New Roman"/>
              </a:rPr>
              <a:t>(kısa</a:t>
            </a:r>
            <a:r>
              <a:rPr sz="1950" b="1" spc="25" dirty="0">
                <a:latin typeface="Times New Roman"/>
                <a:cs typeface="Times New Roman"/>
              </a:rPr>
              <a:t> </a:t>
            </a:r>
            <a:r>
              <a:rPr sz="1950" b="1" spc="5" dirty="0">
                <a:latin typeface="Times New Roman"/>
                <a:cs typeface="Times New Roman"/>
              </a:rPr>
              <a:t>devre)</a:t>
            </a:r>
            <a:r>
              <a:rPr sz="1950" b="1" spc="30" dirty="0">
                <a:latin typeface="Times New Roman"/>
                <a:cs typeface="Times New Roman"/>
              </a:rPr>
              <a:t> </a:t>
            </a:r>
            <a:r>
              <a:rPr sz="1950" b="1" spc="5" dirty="0">
                <a:latin typeface="Times New Roman"/>
                <a:cs typeface="Times New Roman"/>
              </a:rPr>
              <a:t>rotorlu</a:t>
            </a:r>
            <a:r>
              <a:rPr sz="1950" b="1" spc="20" dirty="0">
                <a:latin typeface="Times New Roman"/>
                <a:cs typeface="Times New Roman"/>
              </a:rPr>
              <a:t> </a:t>
            </a:r>
            <a:r>
              <a:rPr sz="1950" b="1" spc="5" dirty="0">
                <a:latin typeface="Times New Roman"/>
                <a:cs typeface="Times New Roman"/>
              </a:rPr>
              <a:t>asenkron</a:t>
            </a:r>
            <a:r>
              <a:rPr sz="1950" b="1" spc="30" dirty="0">
                <a:latin typeface="Times New Roman"/>
                <a:cs typeface="Times New Roman"/>
              </a:rPr>
              <a:t> </a:t>
            </a:r>
            <a:r>
              <a:rPr sz="1950" b="1" spc="10" dirty="0">
                <a:latin typeface="Times New Roman"/>
                <a:cs typeface="Times New Roman"/>
              </a:rPr>
              <a:t>makine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4799" y="0"/>
            <a:ext cx="10079990" cy="7559040"/>
          </a:xfrm>
          <a:custGeom>
            <a:avLst/>
            <a:gdLst/>
            <a:ahLst/>
            <a:cxnLst/>
            <a:rect l="l" t="t" r="r" b="b"/>
            <a:pathLst>
              <a:path w="10079990" h="7559040">
                <a:moveTo>
                  <a:pt x="0" y="7559039"/>
                </a:moveTo>
                <a:lnTo>
                  <a:pt x="10079735" y="7559039"/>
                </a:lnTo>
                <a:lnTo>
                  <a:pt x="10079735" y="0"/>
                </a:lnTo>
                <a:lnTo>
                  <a:pt x="0" y="0"/>
                </a:lnTo>
                <a:lnTo>
                  <a:pt x="0" y="755903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7453" y="530757"/>
            <a:ext cx="8650605" cy="2242922"/>
          </a:xfrm>
          <a:prstGeom prst="rect">
            <a:avLst/>
          </a:prstGeom>
        </p:spPr>
        <p:txBody>
          <a:bodyPr vert="horz" wrap="square" lIns="0" tIns="19685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450"/>
              </a:spcBef>
              <a:buSzPct val="96226"/>
              <a:buFont typeface="Wingdings"/>
              <a:buChar char=""/>
              <a:tabLst>
                <a:tab pos="281305" algn="l"/>
                <a:tab pos="1504315" algn="l"/>
                <a:tab pos="2447925" algn="l"/>
                <a:tab pos="2962910" algn="l"/>
                <a:tab pos="3813175" algn="l"/>
                <a:tab pos="5594985" algn="l"/>
                <a:tab pos="7039609" algn="l"/>
              </a:tabLst>
            </a:pPr>
            <a:r>
              <a:rPr sz="2650" spc="5" dirty="0" err="1">
                <a:latin typeface="Times New Roman"/>
                <a:cs typeface="Times New Roman"/>
              </a:rPr>
              <a:t>M</a:t>
            </a:r>
            <a:r>
              <a:rPr sz="2650" spc="-5" dirty="0" err="1">
                <a:latin typeface="Times New Roman"/>
                <a:cs typeface="Times New Roman"/>
              </a:rPr>
              <a:t>a</a:t>
            </a:r>
            <a:r>
              <a:rPr sz="2650" spc="-15" dirty="0" err="1">
                <a:latin typeface="Times New Roman"/>
                <a:cs typeface="Times New Roman"/>
              </a:rPr>
              <a:t>k</a:t>
            </a:r>
            <a:r>
              <a:rPr sz="2650" spc="-10" dirty="0" err="1">
                <a:latin typeface="Times New Roman"/>
                <a:cs typeface="Times New Roman"/>
              </a:rPr>
              <a:t>in</a:t>
            </a:r>
            <a:r>
              <a:rPr sz="2650" spc="-5" dirty="0" err="1">
                <a:latin typeface="Times New Roman"/>
                <a:cs typeface="Times New Roman"/>
              </a:rPr>
              <a:t>e</a:t>
            </a:r>
            <a:r>
              <a:rPr sz="2650" dirty="0">
                <a:latin typeface="Times New Roman"/>
                <a:cs typeface="Times New Roman"/>
              </a:rPr>
              <a:t>	</a:t>
            </a:r>
            <a:r>
              <a:rPr sz="2650" spc="-5" dirty="0">
                <a:latin typeface="Times New Roman"/>
                <a:cs typeface="Times New Roman"/>
              </a:rPr>
              <a:t>s</a:t>
            </a:r>
            <a:r>
              <a:rPr sz="2650" spc="-10" dirty="0">
                <a:latin typeface="Times New Roman"/>
                <a:cs typeface="Times New Roman"/>
              </a:rPr>
              <a:t>t</a:t>
            </a:r>
            <a:r>
              <a:rPr sz="2650" spc="-5" dirty="0">
                <a:latin typeface="Times New Roman"/>
                <a:cs typeface="Times New Roman"/>
              </a:rPr>
              <a:t>a</a:t>
            </a:r>
            <a:r>
              <a:rPr sz="2650" spc="-10" dirty="0">
                <a:latin typeface="Times New Roman"/>
                <a:cs typeface="Times New Roman"/>
              </a:rPr>
              <a:t>to</a:t>
            </a:r>
            <a:r>
              <a:rPr sz="2650" dirty="0">
                <a:latin typeface="Times New Roman"/>
                <a:cs typeface="Times New Roman"/>
              </a:rPr>
              <a:t>r	</a:t>
            </a:r>
            <a:r>
              <a:rPr sz="2650" spc="5" dirty="0">
                <a:latin typeface="Times New Roman"/>
                <a:cs typeface="Times New Roman"/>
              </a:rPr>
              <a:t>v</a:t>
            </a:r>
            <a:r>
              <a:rPr sz="2650" spc="-5" dirty="0">
                <a:latin typeface="Times New Roman"/>
                <a:cs typeface="Times New Roman"/>
              </a:rPr>
              <a:t>e</a:t>
            </a:r>
            <a:r>
              <a:rPr sz="2650" dirty="0">
                <a:latin typeface="Times New Roman"/>
                <a:cs typeface="Times New Roman"/>
              </a:rPr>
              <a:t>	</a:t>
            </a:r>
            <a:r>
              <a:rPr sz="2650" spc="-10" dirty="0">
                <a:latin typeface="Times New Roman"/>
                <a:cs typeface="Times New Roman"/>
              </a:rPr>
              <a:t>rot</a:t>
            </a:r>
            <a:r>
              <a:rPr sz="2650" spc="5" dirty="0">
                <a:latin typeface="Times New Roman"/>
                <a:cs typeface="Times New Roman"/>
              </a:rPr>
              <a:t>o</a:t>
            </a:r>
            <a:r>
              <a:rPr sz="2650" dirty="0">
                <a:latin typeface="Times New Roman"/>
                <a:cs typeface="Times New Roman"/>
              </a:rPr>
              <a:t>r	</a:t>
            </a:r>
            <a:r>
              <a:rPr sz="2650" spc="-10" dirty="0">
                <a:latin typeface="Times New Roman"/>
                <a:cs typeface="Times New Roman"/>
              </a:rPr>
              <a:t>nü</a:t>
            </a:r>
            <a:r>
              <a:rPr sz="2650" spc="5" dirty="0">
                <a:latin typeface="Times New Roman"/>
                <a:cs typeface="Times New Roman"/>
              </a:rPr>
              <a:t>v</a:t>
            </a:r>
            <a:r>
              <a:rPr sz="2650" spc="-5" dirty="0">
                <a:latin typeface="Times New Roman"/>
                <a:cs typeface="Times New Roman"/>
              </a:rPr>
              <a:t>e</a:t>
            </a:r>
            <a:r>
              <a:rPr sz="2650" spc="-25" dirty="0">
                <a:latin typeface="Times New Roman"/>
                <a:cs typeface="Times New Roman"/>
              </a:rPr>
              <a:t>l</a:t>
            </a:r>
            <a:r>
              <a:rPr sz="2650" spc="-20" dirty="0">
                <a:latin typeface="Times New Roman"/>
                <a:cs typeface="Times New Roman"/>
              </a:rPr>
              <a:t>e</a:t>
            </a:r>
            <a:r>
              <a:rPr sz="2650" dirty="0">
                <a:latin typeface="Times New Roman"/>
                <a:cs typeface="Times New Roman"/>
              </a:rPr>
              <a:t>r</a:t>
            </a:r>
            <a:r>
              <a:rPr sz="2650" spc="-10" dirty="0">
                <a:latin typeface="Times New Roman"/>
                <a:cs typeface="Times New Roman"/>
              </a:rPr>
              <a:t>in</a:t>
            </a:r>
            <a:r>
              <a:rPr sz="2650" spc="5" dirty="0">
                <a:latin typeface="Times New Roman"/>
                <a:cs typeface="Times New Roman"/>
              </a:rPr>
              <a:t>d</a:t>
            </a:r>
            <a:r>
              <a:rPr sz="2650" spc="-5" dirty="0">
                <a:latin typeface="Times New Roman"/>
                <a:cs typeface="Times New Roman"/>
              </a:rPr>
              <a:t>e</a:t>
            </a:r>
            <a:r>
              <a:rPr sz="2650" dirty="0">
                <a:latin typeface="Times New Roman"/>
                <a:cs typeface="Times New Roman"/>
              </a:rPr>
              <a:t>	</a:t>
            </a:r>
            <a:r>
              <a:rPr sz="2650" spc="-20" dirty="0">
                <a:latin typeface="Times New Roman"/>
                <a:cs typeface="Times New Roman"/>
              </a:rPr>
              <a:t>ma</a:t>
            </a:r>
            <a:r>
              <a:rPr sz="2650" spc="-10" dirty="0">
                <a:latin typeface="Times New Roman"/>
                <a:cs typeface="Times New Roman"/>
              </a:rPr>
              <a:t>n</a:t>
            </a:r>
            <a:r>
              <a:rPr sz="2650" spc="5" dirty="0">
                <a:latin typeface="Times New Roman"/>
                <a:cs typeface="Times New Roman"/>
              </a:rPr>
              <a:t>y</a:t>
            </a:r>
            <a:r>
              <a:rPr sz="2650" spc="-5" dirty="0">
                <a:latin typeface="Times New Roman"/>
                <a:cs typeface="Times New Roman"/>
              </a:rPr>
              <a:t>e</a:t>
            </a:r>
            <a:r>
              <a:rPr sz="2650" spc="-10" dirty="0">
                <a:latin typeface="Times New Roman"/>
                <a:cs typeface="Times New Roman"/>
              </a:rPr>
              <a:t>t</a:t>
            </a:r>
            <a:r>
              <a:rPr sz="2650" spc="-25" dirty="0">
                <a:latin typeface="Times New Roman"/>
                <a:cs typeface="Times New Roman"/>
              </a:rPr>
              <a:t>i</a:t>
            </a:r>
            <a:r>
              <a:rPr sz="2650" dirty="0">
                <a:latin typeface="Times New Roman"/>
                <a:cs typeface="Times New Roman"/>
              </a:rPr>
              <a:t>k	</a:t>
            </a:r>
            <a:r>
              <a:rPr sz="2650" spc="5" dirty="0">
                <a:latin typeface="Times New Roman"/>
                <a:cs typeface="Times New Roman"/>
              </a:rPr>
              <a:t>g</a:t>
            </a:r>
            <a:r>
              <a:rPr sz="2650" spc="-20" dirty="0">
                <a:latin typeface="Times New Roman"/>
                <a:cs typeface="Times New Roman"/>
              </a:rPr>
              <a:t>e</a:t>
            </a:r>
            <a:r>
              <a:rPr sz="2650" spc="-5" dirty="0">
                <a:latin typeface="Times New Roman"/>
                <a:cs typeface="Times New Roman"/>
              </a:rPr>
              <a:t>ç</a:t>
            </a:r>
            <a:r>
              <a:rPr sz="2650" spc="-10" dirty="0">
                <a:latin typeface="Times New Roman"/>
                <a:cs typeface="Times New Roman"/>
              </a:rPr>
              <a:t>i</a:t>
            </a:r>
            <a:r>
              <a:rPr sz="2650" spc="-55" dirty="0">
                <a:latin typeface="Times New Roman"/>
                <a:cs typeface="Times New Roman"/>
              </a:rPr>
              <a:t>r</a:t>
            </a:r>
            <a:r>
              <a:rPr sz="2650" spc="5" dirty="0">
                <a:latin typeface="Times New Roman"/>
                <a:cs typeface="Times New Roman"/>
              </a:rPr>
              <a:t>g</a:t>
            </a:r>
            <a:r>
              <a:rPr sz="2650" spc="-20" dirty="0">
                <a:latin typeface="Times New Roman"/>
                <a:cs typeface="Times New Roman"/>
              </a:rPr>
              <a:t>e</a:t>
            </a:r>
            <a:r>
              <a:rPr sz="2650" spc="5" dirty="0">
                <a:latin typeface="Times New Roman"/>
                <a:cs typeface="Times New Roman"/>
              </a:rPr>
              <a:t>n</a:t>
            </a:r>
            <a:r>
              <a:rPr sz="2650" spc="-10" dirty="0">
                <a:latin typeface="Times New Roman"/>
                <a:cs typeface="Times New Roman"/>
              </a:rPr>
              <a:t>liğ</a:t>
            </a:r>
            <a:r>
              <a:rPr sz="2650" spc="-5" dirty="0">
                <a:latin typeface="Times New Roman"/>
                <a:cs typeface="Times New Roman"/>
              </a:rPr>
              <a:t>i  </a:t>
            </a:r>
            <a:r>
              <a:rPr sz="2650" dirty="0">
                <a:latin typeface="Times New Roman"/>
                <a:cs typeface="Times New Roman"/>
              </a:rPr>
              <a:t>yüksek</a:t>
            </a:r>
            <a:r>
              <a:rPr sz="2650" spc="-3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ferromanyetik</a:t>
            </a:r>
            <a:r>
              <a:rPr sz="2650" spc="-25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malzemeler</a:t>
            </a:r>
            <a:r>
              <a:rPr sz="2650" spc="-15" dirty="0">
                <a:latin typeface="Times New Roman"/>
                <a:cs typeface="Times New Roman"/>
              </a:rPr>
              <a:t> kullanılır.</a:t>
            </a:r>
            <a:endParaRPr sz="2650" dirty="0">
              <a:latin typeface="Times New Roman"/>
              <a:cs typeface="Times New Roman"/>
            </a:endParaRPr>
          </a:p>
          <a:p>
            <a:pPr marL="280670" indent="-268605">
              <a:lnSpc>
                <a:spcPts val="3175"/>
              </a:lnSpc>
              <a:buSzPct val="96226"/>
              <a:buFont typeface="Wingdings"/>
              <a:buChar char=""/>
              <a:tabLst>
                <a:tab pos="281305" algn="l"/>
              </a:tabLst>
            </a:pPr>
            <a:r>
              <a:rPr sz="2650" spc="-5" dirty="0">
                <a:latin typeface="Times New Roman"/>
                <a:cs typeface="Times New Roman"/>
              </a:rPr>
              <a:t>Histerisis</a:t>
            </a:r>
            <a:r>
              <a:rPr sz="2650" spc="-30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kayıpları</a:t>
            </a:r>
            <a:r>
              <a:rPr sz="2650" spc="-55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azaltılır</a:t>
            </a:r>
            <a:endParaRPr sz="2650" dirty="0">
              <a:latin typeface="Times New Roman"/>
              <a:cs typeface="Times New Roman"/>
            </a:endParaRPr>
          </a:p>
          <a:p>
            <a:pPr marL="280670" indent="-268605">
              <a:lnSpc>
                <a:spcPts val="3175"/>
              </a:lnSpc>
              <a:buSzPct val="96226"/>
              <a:buFont typeface="Wingdings"/>
              <a:buChar char=""/>
              <a:tabLst>
                <a:tab pos="281305" algn="l"/>
              </a:tabLst>
            </a:pPr>
            <a:r>
              <a:rPr sz="2650" spc="-5" dirty="0">
                <a:latin typeface="Times New Roman"/>
                <a:cs typeface="Times New Roman"/>
              </a:rPr>
              <a:t>Stator </a:t>
            </a:r>
            <a:r>
              <a:rPr sz="2650" dirty="0">
                <a:latin typeface="Times New Roman"/>
                <a:cs typeface="Times New Roman"/>
              </a:rPr>
              <a:t>ve</a:t>
            </a:r>
            <a:r>
              <a:rPr sz="2650" spc="-10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rotor</a:t>
            </a:r>
            <a:r>
              <a:rPr sz="2650" spc="-1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nüveleri</a:t>
            </a:r>
            <a:r>
              <a:rPr sz="2650" spc="-25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silisli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saclar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paketlenerek</a:t>
            </a:r>
            <a:r>
              <a:rPr sz="2650" spc="-20" dirty="0">
                <a:latin typeface="Times New Roman"/>
                <a:cs typeface="Times New Roman"/>
              </a:rPr>
              <a:t> </a:t>
            </a:r>
            <a:r>
              <a:rPr sz="2650" spc="-15" dirty="0">
                <a:latin typeface="Times New Roman"/>
                <a:cs typeface="Times New Roman"/>
              </a:rPr>
              <a:t>oluşturulur.</a:t>
            </a:r>
            <a:endParaRPr sz="2650" dirty="0">
              <a:latin typeface="Times New Roman"/>
              <a:cs typeface="Times New Roman"/>
            </a:endParaRPr>
          </a:p>
          <a:p>
            <a:pPr marL="280670" indent="-268605">
              <a:lnSpc>
                <a:spcPct val="100000"/>
              </a:lnSpc>
              <a:buSzPct val="96226"/>
              <a:buFont typeface="Wingdings"/>
              <a:buChar char=""/>
              <a:tabLst>
                <a:tab pos="281305" algn="l"/>
              </a:tabLst>
            </a:pPr>
            <a:r>
              <a:rPr sz="2650" dirty="0">
                <a:latin typeface="Times New Roman"/>
                <a:cs typeface="Times New Roman"/>
              </a:rPr>
              <a:t>Eddy</a:t>
            </a:r>
            <a:r>
              <a:rPr sz="2650" spc="-3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akımı</a:t>
            </a:r>
            <a:r>
              <a:rPr sz="2650" spc="-20" dirty="0">
                <a:latin typeface="Times New Roman"/>
                <a:cs typeface="Times New Roman"/>
              </a:rPr>
              <a:t> </a:t>
            </a:r>
            <a:r>
              <a:rPr sz="2650" dirty="0">
                <a:latin typeface="Times New Roman"/>
                <a:cs typeface="Times New Roman"/>
              </a:rPr>
              <a:t>(fuko)</a:t>
            </a:r>
            <a:r>
              <a:rPr sz="2650" spc="-25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kayıpları</a:t>
            </a:r>
            <a:r>
              <a:rPr sz="2650" spc="-35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azaltılır</a:t>
            </a:r>
            <a:endParaRPr sz="2650" dirty="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00672" y="-334931"/>
            <a:ext cx="10092055" cy="7571740"/>
            <a:chOff x="298703" y="0"/>
            <a:chExt cx="10092055" cy="75717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8499" y="3186684"/>
              <a:ext cx="4128515" cy="395935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04799" y="0"/>
              <a:ext cx="10079990" cy="7559040"/>
            </a:xfrm>
            <a:custGeom>
              <a:avLst/>
              <a:gdLst/>
              <a:ahLst/>
              <a:cxnLst/>
              <a:rect l="l" t="t" r="r" b="b"/>
              <a:pathLst>
                <a:path w="10079990" h="7559040">
                  <a:moveTo>
                    <a:pt x="0" y="7559039"/>
                  </a:moveTo>
                  <a:lnTo>
                    <a:pt x="10079735" y="7559039"/>
                  </a:lnTo>
                  <a:lnTo>
                    <a:pt x="10079735" y="0"/>
                  </a:lnTo>
                  <a:lnTo>
                    <a:pt x="0" y="0"/>
                  </a:lnTo>
                  <a:lnTo>
                    <a:pt x="0" y="755903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812439" y="1039639"/>
            <a:ext cx="97726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spc="10" dirty="0">
                <a:latin typeface="Times New Roman"/>
                <a:cs typeface="Times New Roman"/>
              </a:rPr>
              <a:t>çubukları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94706" y="1039639"/>
            <a:ext cx="68199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spc="5" dirty="0">
                <a:latin typeface="Times New Roman"/>
                <a:cs typeface="Times New Roman"/>
              </a:rPr>
              <a:t>ça</a:t>
            </a:r>
            <a:r>
              <a:rPr sz="1950" spc="20" dirty="0">
                <a:latin typeface="Times New Roman"/>
                <a:cs typeface="Times New Roman"/>
              </a:rPr>
              <a:t>pr</a:t>
            </a:r>
            <a:r>
              <a:rPr sz="1950" spc="5" dirty="0">
                <a:latin typeface="Times New Roman"/>
                <a:cs typeface="Times New Roman"/>
              </a:rPr>
              <a:t>a</a:t>
            </a:r>
            <a:r>
              <a:rPr sz="1950" spc="10" dirty="0">
                <a:latin typeface="Times New Roman"/>
                <a:cs typeface="Times New Roman"/>
              </a:rPr>
              <a:t>z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10003" y="1039639"/>
            <a:ext cx="799465" cy="629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95"/>
              </a:spcBef>
              <a:buSzPct val="94871"/>
              <a:buFont typeface="Wingdings"/>
              <a:buChar char=""/>
              <a:tabLst>
                <a:tab pos="213360" algn="l"/>
              </a:tabLst>
            </a:pPr>
            <a:r>
              <a:rPr sz="1950" spc="15" dirty="0">
                <a:latin typeface="Times New Roman"/>
                <a:cs typeface="Times New Roman"/>
              </a:rPr>
              <a:t>Ro</a:t>
            </a:r>
            <a:r>
              <a:rPr sz="1950" spc="5" dirty="0">
                <a:latin typeface="Times New Roman"/>
                <a:cs typeface="Times New Roman"/>
              </a:rPr>
              <a:t>t</a:t>
            </a:r>
            <a:r>
              <a:rPr sz="1950" spc="15" dirty="0">
                <a:latin typeface="Times New Roman"/>
                <a:cs typeface="Times New Roman"/>
              </a:rPr>
              <a:t>o</a:t>
            </a:r>
            <a:r>
              <a:rPr sz="1950" spc="5" dirty="0">
                <a:latin typeface="Times New Roman"/>
                <a:cs typeface="Times New Roman"/>
              </a:rPr>
              <a:t>r  yapılır:</a:t>
            </a:r>
            <a:endParaRPr sz="195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9327" y="1005839"/>
            <a:ext cx="5692139" cy="268528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935345" indent="-378460" algn="just">
              <a:lnSpc>
                <a:spcPct val="100000"/>
              </a:lnSpc>
              <a:spcBef>
                <a:spcPts val="130"/>
              </a:spcBef>
              <a:buAutoNum type="arabicPeriod"/>
              <a:tabLst>
                <a:tab pos="5935980" algn="l"/>
              </a:tabLst>
            </a:pPr>
            <a:r>
              <a:rPr spc="10" dirty="0"/>
              <a:t>Rotor</a:t>
            </a:r>
            <a:r>
              <a:rPr dirty="0"/>
              <a:t> </a:t>
            </a:r>
            <a:r>
              <a:rPr spc="10" dirty="0"/>
              <a:t>direnci</a:t>
            </a:r>
            <a:r>
              <a:rPr spc="15" dirty="0"/>
              <a:t> </a:t>
            </a:r>
            <a:r>
              <a:rPr spc="-5" dirty="0"/>
              <a:t>artırılır.</a:t>
            </a:r>
          </a:p>
          <a:p>
            <a:pPr marL="5935345" marR="6350" indent="-378460" algn="just">
              <a:lnSpc>
                <a:spcPct val="101499"/>
              </a:lnSpc>
              <a:spcBef>
                <a:spcPts val="10"/>
              </a:spcBef>
              <a:buFont typeface="Times New Roman"/>
              <a:buAutoNum type="arabicPeriod"/>
              <a:tabLst>
                <a:tab pos="5962015" algn="l"/>
              </a:tabLst>
            </a:pPr>
            <a:r>
              <a:rPr dirty="0"/>
              <a:t>	</a:t>
            </a:r>
            <a:r>
              <a:rPr spc="15" dirty="0"/>
              <a:t>Motor</a:t>
            </a:r>
            <a:r>
              <a:rPr spc="20" dirty="0"/>
              <a:t> </a:t>
            </a:r>
            <a:r>
              <a:rPr spc="10" dirty="0"/>
              <a:t>içindeki</a:t>
            </a:r>
            <a:r>
              <a:rPr spc="15" dirty="0"/>
              <a:t> </a:t>
            </a:r>
            <a:r>
              <a:rPr spc="10" dirty="0"/>
              <a:t>harmonik </a:t>
            </a:r>
            <a:r>
              <a:rPr spc="-475" dirty="0"/>
              <a:t> </a:t>
            </a:r>
            <a:r>
              <a:rPr spc="5" dirty="0"/>
              <a:t>etkileri</a:t>
            </a:r>
            <a:r>
              <a:rPr spc="25" dirty="0"/>
              <a:t> </a:t>
            </a:r>
            <a:r>
              <a:rPr spc="-5" dirty="0"/>
              <a:t>azaltılır.</a:t>
            </a:r>
          </a:p>
          <a:p>
            <a:pPr marL="5935345" marR="5080" indent="-378460" algn="just">
              <a:lnSpc>
                <a:spcPct val="101899"/>
              </a:lnSpc>
              <a:spcBef>
                <a:spcPts val="5"/>
              </a:spcBef>
              <a:buAutoNum type="arabicPeriod"/>
              <a:tabLst>
                <a:tab pos="5948045" algn="l"/>
              </a:tabLst>
            </a:pPr>
            <a:r>
              <a:rPr spc="15" dirty="0"/>
              <a:t>En</a:t>
            </a:r>
            <a:r>
              <a:rPr spc="20" dirty="0"/>
              <a:t> </a:t>
            </a:r>
            <a:r>
              <a:rPr spc="10" dirty="0"/>
              <a:t>az</a:t>
            </a:r>
            <a:r>
              <a:rPr spc="15" dirty="0"/>
              <a:t> bir</a:t>
            </a:r>
            <a:r>
              <a:rPr spc="20" dirty="0"/>
              <a:t> </a:t>
            </a:r>
            <a:r>
              <a:rPr spc="15" dirty="0"/>
              <a:t>çubuk</a:t>
            </a:r>
            <a:r>
              <a:rPr spc="20" dirty="0"/>
              <a:t> </a:t>
            </a:r>
            <a:r>
              <a:rPr spc="10" dirty="0"/>
              <a:t>aralığı </a:t>
            </a:r>
            <a:r>
              <a:rPr spc="-475" dirty="0"/>
              <a:t> </a:t>
            </a:r>
            <a:r>
              <a:rPr spc="10" dirty="0"/>
              <a:t>çaprazlık</a:t>
            </a:r>
            <a:r>
              <a:rPr spc="15" dirty="0"/>
              <a:t> </a:t>
            </a:r>
            <a:r>
              <a:rPr dirty="0"/>
              <a:t>sağlanır,</a:t>
            </a:r>
            <a:r>
              <a:rPr spc="5" dirty="0"/>
              <a:t> </a:t>
            </a:r>
            <a:r>
              <a:rPr spc="10" dirty="0"/>
              <a:t>torktaki </a:t>
            </a:r>
            <a:r>
              <a:rPr spc="-475" dirty="0"/>
              <a:t> </a:t>
            </a:r>
            <a:r>
              <a:rPr spc="15" dirty="0"/>
              <a:t>vuruntu</a:t>
            </a:r>
            <a:r>
              <a:rPr spc="20" dirty="0"/>
              <a:t> </a:t>
            </a:r>
            <a:r>
              <a:rPr spc="-5" dirty="0"/>
              <a:t>azaltılır,</a:t>
            </a:r>
            <a:r>
              <a:rPr dirty="0"/>
              <a:t> </a:t>
            </a:r>
            <a:r>
              <a:rPr spc="15" dirty="0"/>
              <a:t>daha </a:t>
            </a:r>
            <a:r>
              <a:rPr spc="-475" dirty="0"/>
              <a:t> </a:t>
            </a:r>
            <a:r>
              <a:rPr spc="15" dirty="0"/>
              <a:t>düzgün</a:t>
            </a:r>
            <a:r>
              <a:rPr spc="5" dirty="0"/>
              <a:t> </a:t>
            </a:r>
            <a:r>
              <a:rPr spc="10" dirty="0"/>
              <a:t>tork</a:t>
            </a:r>
            <a:r>
              <a:rPr spc="5" dirty="0"/>
              <a:t> </a:t>
            </a:r>
            <a:r>
              <a:rPr spc="-5" dirty="0"/>
              <a:t>üretilir.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00"/>
          </a:p>
          <a:p>
            <a:pPr marL="280670" indent="-268605">
              <a:lnSpc>
                <a:spcPct val="100000"/>
              </a:lnSpc>
              <a:buSzPct val="96226"/>
              <a:buFont typeface="Wingdings"/>
              <a:buChar char=""/>
              <a:tabLst>
                <a:tab pos="281305" algn="l"/>
              </a:tabLst>
            </a:pPr>
            <a:r>
              <a:rPr sz="2650" spc="-5" dirty="0"/>
              <a:t>Rotor</a:t>
            </a:r>
            <a:r>
              <a:rPr sz="2650" spc="-20" dirty="0"/>
              <a:t> </a:t>
            </a:r>
            <a:r>
              <a:rPr sz="2650" spc="-5" dirty="0"/>
              <a:t>iletkenleri</a:t>
            </a:r>
            <a:r>
              <a:rPr sz="2650" spc="-30" dirty="0"/>
              <a:t> </a:t>
            </a:r>
            <a:r>
              <a:rPr sz="2650" spc="-5" dirty="0"/>
              <a:t>alüminyum</a:t>
            </a:r>
            <a:r>
              <a:rPr sz="2650" spc="-35" dirty="0"/>
              <a:t> </a:t>
            </a:r>
            <a:r>
              <a:rPr sz="2650" spc="-10" dirty="0"/>
              <a:t>barlardandır/çubuklardandır.</a:t>
            </a:r>
            <a:endParaRPr sz="2650"/>
          </a:p>
          <a:p>
            <a:pPr marL="280670" indent="-268605">
              <a:lnSpc>
                <a:spcPct val="100000"/>
              </a:lnSpc>
              <a:buSzPct val="96226"/>
              <a:buFont typeface="Wingdings"/>
              <a:buChar char=""/>
              <a:tabLst>
                <a:tab pos="281305" algn="l"/>
              </a:tabLst>
            </a:pPr>
            <a:r>
              <a:rPr sz="2650" dirty="0"/>
              <a:t>Her</a:t>
            </a:r>
            <a:r>
              <a:rPr sz="2650" spc="-10" dirty="0"/>
              <a:t> </a:t>
            </a:r>
            <a:r>
              <a:rPr sz="2650" spc="-5" dirty="0"/>
              <a:t>iki</a:t>
            </a:r>
            <a:r>
              <a:rPr sz="2650" spc="-15" dirty="0"/>
              <a:t> </a:t>
            </a:r>
            <a:r>
              <a:rPr sz="2650" spc="-5" dirty="0"/>
              <a:t>uçları</a:t>
            </a:r>
            <a:r>
              <a:rPr sz="2650" spc="-15" dirty="0"/>
              <a:t> </a:t>
            </a:r>
            <a:r>
              <a:rPr sz="2650" dirty="0"/>
              <a:t>da</a:t>
            </a:r>
            <a:r>
              <a:rPr sz="2650" spc="-5" dirty="0"/>
              <a:t> alüminyum</a:t>
            </a:r>
            <a:r>
              <a:rPr sz="2650" spc="-45" dirty="0"/>
              <a:t> </a:t>
            </a:r>
            <a:r>
              <a:rPr sz="2650" spc="-5" dirty="0"/>
              <a:t>halkalar</a:t>
            </a:r>
            <a:r>
              <a:rPr sz="2650" spc="-20" dirty="0"/>
              <a:t> </a:t>
            </a:r>
            <a:r>
              <a:rPr sz="2650" spc="-5" dirty="0"/>
              <a:t>ile</a:t>
            </a:r>
            <a:r>
              <a:rPr sz="2650" spc="-10" dirty="0"/>
              <a:t> </a:t>
            </a:r>
            <a:r>
              <a:rPr sz="2650" spc="-5" dirty="0"/>
              <a:t>kısa</a:t>
            </a:r>
            <a:r>
              <a:rPr sz="2650" spc="5" dirty="0"/>
              <a:t> </a:t>
            </a:r>
            <a:r>
              <a:rPr sz="2650" dirty="0"/>
              <a:t>devre</a:t>
            </a:r>
            <a:r>
              <a:rPr sz="2650" spc="-25" dirty="0"/>
              <a:t> edilir.</a:t>
            </a:r>
            <a:endParaRPr sz="2650"/>
          </a:p>
          <a:p>
            <a:pPr marL="280670" indent="-268605">
              <a:lnSpc>
                <a:spcPts val="3175"/>
              </a:lnSpc>
              <a:buSzPct val="96226"/>
              <a:buFont typeface="Wingdings"/>
              <a:buChar char=""/>
              <a:tabLst>
                <a:tab pos="281305" algn="l"/>
              </a:tabLst>
            </a:pPr>
            <a:r>
              <a:rPr sz="2650" spc="-5" dirty="0"/>
              <a:t>Rotor</a:t>
            </a:r>
            <a:r>
              <a:rPr sz="2650" spc="-15" dirty="0"/>
              <a:t> </a:t>
            </a:r>
            <a:r>
              <a:rPr sz="2650" dirty="0"/>
              <a:t>nüvesi</a:t>
            </a:r>
            <a:r>
              <a:rPr sz="2650" spc="-20" dirty="0"/>
              <a:t> </a:t>
            </a:r>
            <a:r>
              <a:rPr sz="2650" spc="-5" dirty="0"/>
              <a:t>silisli</a:t>
            </a:r>
            <a:r>
              <a:rPr sz="2650" spc="15" dirty="0"/>
              <a:t> </a:t>
            </a:r>
            <a:r>
              <a:rPr sz="2650" spc="-5" dirty="0"/>
              <a:t>saclardan</a:t>
            </a:r>
            <a:r>
              <a:rPr sz="2650" spc="-25" dirty="0"/>
              <a:t> </a:t>
            </a:r>
            <a:r>
              <a:rPr sz="2650" spc="-5" dirty="0"/>
              <a:t>paketlenerek</a:t>
            </a:r>
            <a:r>
              <a:rPr sz="2650" spc="-35" dirty="0"/>
              <a:t> </a:t>
            </a:r>
            <a:r>
              <a:rPr sz="2650" spc="-15" dirty="0"/>
              <a:t>oluşturulur.</a:t>
            </a:r>
            <a:endParaRPr sz="2650"/>
          </a:p>
          <a:p>
            <a:pPr marL="12700" marR="654050">
              <a:lnSpc>
                <a:spcPts val="3180"/>
              </a:lnSpc>
              <a:spcBef>
                <a:spcPts val="95"/>
              </a:spcBef>
              <a:buSzPct val="96226"/>
              <a:buFont typeface="Wingdings"/>
              <a:buChar char=""/>
              <a:tabLst>
                <a:tab pos="281305" algn="l"/>
              </a:tabLst>
            </a:pPr>
            <a:r>
              <a:rPr sz="2650" spc="-10" dirty="0"/>
              <a:t>Eritilmiş </a:t>
            </a:r>
            <a:r>
              <a:rPr sz="2650" spc="-5" dirty="0"/>
              <a:t>alüminyum</a:t>
            </a:r>
            <a:r>
              <a:rPr sz="2650" spc="-35" dirty="0"/>
              <a:t> </a:t>
            </a:r>
            <a:r>
              <a:rPr sz="2650" dirty="0"/>
              <a:t>rotor</a:t>
            </a:r>
            <a:r>
              <a:rPr sz="2650" spc="-20" dirty="0"/>
              <a:t> </a:t>
            </a:r>
            <a:r>
              <a:rPr sz="2650" dirty="0"/>
              <a:t>nüve</a:t>
            </a:r>
            <a:r>
              <a:rPr sz="2650" spc="-35" dirty="0"/>
              <a:t> </a:t>
            </a:r>
            <a:r>
              <a:rPr sz="2650" dirty="0"/>
              <a:t>oluklarına</a:t>
            </a:r>
            <a:r>
              <a:rPr sz="2650" spc="-10" dirty="0"/>
              <a:t> </a:t>
            </a:r>
            <a:r>
              <a:rPr sz="2650" spc="-5" dirty="0"/>
              <a:t>dökülerek</a:t>
            </a:r>
            <a:r>
              <a:rPr sz="2650" spc="-40" dirty="0"/>
              <a:t> </a:t>
            </a:r>
            <a:r>
              <a:rPr sz="2650" dirty="0"/>
              <a:t>rotor </a:t>
            </a:r>
            <a:r>
              <a:rPr sz="2650" spc="-650" dirty="0"/>
              <a:t> </a:t>
            </a:r>
            <a:r>
              <a:rPr sz="2650" spc="-10" dirty="0"/>
              <a:t>sargıları</a:t>
            </a:r>
            <a:r>
              <a:rPr sz="2650" spc="-35" dirty="0"/>
              <a:t> </a:t>
            </a:r>
            <a:r>
              <a:rPr sz="2650" spc="-15" dirty="0"/>
              <a:t>oluşturulur.</a:t>
            </a:r>
            <a:endParaRPr sz="2650"/>
          </a:p>
        </p:txBody>
      </p:sp>
      <p:sp>
        <p:nvSpPr>
          <p:cNvPr id="8" name="object 8"/>
          <p:cNvSpPr/>
          <p:nvPr/>
        </p:nvSpPr>
        <p:spPr>
          <a:xfrm>
            <a:off x="304799" y="0"/>
            <a:ext cx="10079990" cy="7559040"/>
          </a:xfrm>
          <a:custGeom>
            <a:avLst/>
            <a:gdLst/>
            <a:ahLst/>
            <a:cxnLst/>
            <a:rect l="l" t="t" r="r" b="b"/>
            <a:pathLst>
              <a:path w="10079990" h="7559040">
                <a:moveTo>
                  <a:pt x="0" y="7559039"/>
                </a:moveTo>
                <a:lnTo>
                  <a:pt x="10079735" y="7559039"/>
                </a:lnTo>
                <a:lnTo>
                  <a:pt x="10079735" y="0"/>
                </a:lnTo>
                <a:lnTo>
                  <a:pt x="0" y="0"/>
                </a:lnTo>
                <a:lnTo>
                  <a:pt x="0" y="755903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1384</TotalTime>
  <Words>1108</Words>
  <Application>Microsoft Office PowerPoint</Application>
  <PresentationFormat>Özel</PresentationFormat>
  <Paragraphs>126</Paragraphs>
  <Slides>62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62</vt:i4>
      </vt:variant>
    </vt:vector>
  </HeadingPairs>
  <TitlesOfParts>
    <vt:vector size="67" baseType="lpstr">
      <vt:lpstr>Arial</vt:lpstr>
      <vt:lpstr>Calibri</vt:lpstr>
      <vt:lpstr>Times New Roman</vt:lpstr>
      <vt:lpstr>Wingdings</vt:lpstr>
      <vt:lpstr>Office Theme</vt:lpstr>
      <vt:lpstr>3. Bölüm:  Asenkron Motorlar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3.5 Asenkron Makine Eşdeğer Devresi</vt:lpstr>
      <vt:lpstr>PowerPoint Sunusu</vt:lpstr>
      <vt:lpstr>PowerPoint Sunusu</vt:lpstr>
      <vt:lpstr>PowerPoint Sunusu</vt:lpstr>
      <vt:lpstr>PowerPoint Sunusu</vt:lpstr>
      <vt:lpstr>3.6 Asenkron Makinede Güç ve Güç Kayıpları</vt:lpstr>
      <vt:lpstr>PowerPoint Sunusu</vt:lpstr>
      <vt:lpstr>PowerPoint Sunusu</vt:lpstr>
      <vt:lpstr>PowerPoint Sunusu</vt:lpstr>
      <vt:lpstr>3.7 Asenkron Makinanın Hat ve Faz Değerleri Arasındaki İlişki</vt:lpstr>
      <vt:lpstr>PowerPoint Sunusu</vt:lpstr>
      <vt:lpstr>PowerPoint Sunusu</vt:lpstr>
      <vt:lpstr>PowerPoint Sunusu</vt:lpstr>
      <vt:lpstr>3.8 Asenkron Motorda İndüklenen Moment</vt:lpstr>
      <vt:lpstr>PowerPoint Sunusu</vt:lpstr>
      <vt:lpstr>3.9 Asenkron Motorun Moment-Hız Karakteristiği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3.10 Maksimum Güç Teoremi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3.11 Yıldız-Üçgen Bağlantıları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3. Bölüm:  Asenkron Motorlar</dc:title>
  <cp:lastModifiedBy>Cengizhan Topcu</cp:lastModifiedBy>
  <cp:revision>71</cp:revision>
  <dcterms:created xsi:type="dcterms:W3CDTF">2021-04-21T23:04:46Z</dcterms:created>
  <dcterms:modified xsi:type="dcterms:W3CDTF">2021-07-03T09:42:04Z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2021-04-21T00:00:00Z</vt:filetime>
  </property>
</Properties>
</file>